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50"/>
  </p:notesMasterIdLst>
  <p:sldIdLst>
    <p:sldId id="256" r:id="rId4"/>
    <p:sldId id="271" r:id="rId5"/>
    <p:sldId id="264" r:id="rId6"/>
    <p:sldId id="299" r:id="rId7"/>
    <p:sldId id="294" r:id="rId8"/>
    <p:sldId id="300" r:id="rId9"/>
    <p:sldId id="303" r:id="rId10"/>
    <p:sldId id="304" r:id="rId11"/>
    <p:sldId id="295" r:id="rId12"/>
    <p:sldId id="301" r:id="rId13"/>
    <p:sldId id="296" r:id="rId14"/>
    <p:sldId id="305" r:id="rId15"/>
    <p:sldId id="307" r:id="rId16"/>
    <p:sldId id="302" r:id="rId17"/>
    <p:sldId id="306" r:id="rId18"/>
    <p:sldId id="311" r:id="rId19"/>
    <p:sldId id="314" r:id="rId20"/>
    <p:sldId id="312" r:id="rId21"/>
    <p:sldId id="297" r:id="rId22"/>
    <p:sldId id="313" r:id="rId23"/>
    <p:sldId id="315" r:id="rId24"/>
    <p:sldId id="317" r:id="rId25"/>
    <p:sldId id="320" r:id="rId26"/>
    <p:sldId id="318" r:id="rId27"/>
    <p:sldId id="323" r:id="rId28"/>
    <p:sldId id="321" r:id="rId29"/>
    <p:sldId id="322" r:id="rId30"/>
    <p:sldId id="308" r:id="rId31"/>
    <p:sldId id="324" r:id="rId32"/>
    <p:sldId id="325" r:id="rId33"/>
    <p:sldId id="326" r:id="rId34"/>
    <p:sldId id="328" r:id="rId35"/>
    <p:sldId id="327" r:id="rId36"/>
    <p:sldId id="329" r:id="rId37"/>
    <p:sldId id="330" r:id="rId38"/>
    <p:sldId id="332" r:id="rId39"/>
    <p:sldId id="331" r:id="rId40"/>
    <p:sldId id="333" r:id="rId41"/>
    <p:sldId id="334" r:id="rId42"/>
    <p:sldId id="335" r:id="rId43"/>
    <p:sldId id="336" r:id="rId44"/>
    <p:sldId id="337" r:id="rId45"/>
    <p:sldId id="338" r:id="rId46"/>
    <p:sldId id="339" r:id="rId47"/>
    <p:sldId id="261" r:id="rId48"/>
    <p:sldId id="272" r:id="rId4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6">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i Hoàng Việt Linh" initials="MHVL" lastIdx="6" clrIdx="0">
    <p:extLst>
      <p:ext uri="{19B8F6BF-5375-455C-9EA6-DF929625EA0E}">
        <p15:presenceInfo xmlns:p15="http://schemas.microsoft.com/office/powerpoint/2012/main" userId="b15ce5850b23b3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4807"/>
    <a:srgbClr val="E79F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03" autoAdjust="0"/>
  </p:normalViewPr>
  <p:slideViewPr>
    <p:cSldViewPr>
      <p:cViewPr varScale="1">
        <p:scale>
          <a:sx n="80" d="100"/>
          <a:sy n="80" d="100"/>
        </p:scale>
        <p:origin x="1086" y="72"/>
      </p:cViewPr>
      <p:guideLst>
        <p:guide orient="horz" pos="175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72CD2-883B-4E6D-A157-85CEF6AD38E9}"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9F6A90DF-7DD4-41B5-B06A-7AA58D87E1DA}">
      <dgm:prSet phldrT="[Text]"/>
      <dgm:spPr/>
      <dgm:t>
        <a:bodyPr/>
        <a:lstStyle/>
        <a:p>
          <a:r>
            <a:rPr lang="en-GB" dirty="0" err="1" smtClean="0"/>
            <a:t>Triệu</a:t>
          </a:r>
          <a:r>
            <a:rPr lang="en-GB" dirty="0" smtClean="0"/>
            <a:t> </a:t>
          </a:r>
          <a:r>
            <a:rPr lang="en-GB" dirty="0" err="1" smtClean="0"/>
            <a:t>chứng</a:t>
          </a:r>
          <a:r>
            <a:rPr lang="en-GB" dirty="0" smtClean="0"/>
            <a:t> </a:t>
          </a:r>
          <a:r>
            <a:rPr lang="en-GB" dirty="0" err="1" smtClean="0"/>
            <a:t>cơ</a:t>
          </a:r>
          <a:r>
            <a:rPr lang="en-GB" dirty="0" smtClean="0"/>
            <a:t> </a:t>
          </a:r>
          <a:r>
            <a:rPr lang="en-GB" dirty="0" err="1" smtClean="0"/>
            <a:t>năng</a:t>
          </a:r>
          <a:endParaRPr lang="en-US" dirty="0"/>
        </a:p>
      </dgm:t>
    </dgm:pt>
    <dgm:pt modelId="{5C3635B3-217E-46CB-A95C-407A7C537449}" type="parTrans" cxnId="{99E9D604-8B37-4E6C-8BC1-43345211AC7C}">
      <dgm:prSet/>
      <dgm:spPr/>
      <dgm:t>
        <a:bodyPr/>
        <a:lstStyle/>
        <a:p>
          <a:endParaRPr lang="en-US"/>
        </a:p>
      </dgm:t>
    </dgm:pt>
    <dgm:pt modelId="{0098E211-63FE-4971-90A2-8A1A695FEA3B}" type="sibTrans" cxnId="{99E9D604-8B37-4E6C-8BC1-43345211AC7C}">
      <dgm:prSet/>
      <dgm:spPr/>
      <dgm:t>
        <a:bodyPr/>
        <a:lstStyle/>
        <a:p>
          <a:endParaRPr lang="en-US"/>
        </a:p>
      </dgm:t>
    </dgm:pt>
    <dgm:pt modelId="{8DE8D028-AA9D-41C5-9EB0-D8099C29B87C}">
      <dgm:prSet phldrT="[Text]"/>
      <dgm:spPr/>
      <dgm:t>
        <a:bodyPr/>
        <a:lstStyle/>
        <a:p>
          <a:r>
            <a:rPr lang="en-GB" dirty="0" err="1" smtClean="0"/>
            <a:t>Triệu</a:t>
          </a:r>
          <a:r>
            <a:rPr lang="en-GB" dirty="0" smtClean="0"/>
            <a:t> </a:t>
          </a:r>
          <a:r>
            <a:rPr lang="en-GB" dirty="0" err="1" smtClean="0"/>
            <a:t>chứng</a:t>
          </a:r>
          <a:r>
            <a:rPr lang="en-GB" dirty="0" smtClean="0"/>
            <a:t> </a:t>
          </a:r>
          <a:r>
            <a:rPr lang="en-GB" dirty="0" err="1" smtClean="0"/>
            <a:t>thực</a:t>
          </a:r>
          <a:r>
            <a:rPr lang="en-GB" dirty="0" smtClean="0"/>
            <a:t> </a:t>
          </a:r>
          <a:r>
            <a:rPr lang="en-GB" dirty="0" err="1" smtClean="0"/>
            <a:t>thể</a:t>
          </a:r>
          <a:endParaRPr lang="en-US" dirty="0"/>
        </a:p>
      </dgm:t>
    </dgm:pt>
    <dgm:pt modelId="{791A3D0D-3814-438F-8EBD-B8C9D4544757}" type="parTrans" cxnId="{A378739F-4CC8-4750-B5C7-F3A457B7DD79}">
      <dgm:prSet/>
      <dgm:spPr/>
      <dgm:t>
        <a:bodyPr/>
        <a:lstStyle/>
        <a:p>
          <a:endParaRPr lang="en-US"/>
        </a:p>
      </dgm:t>
    </dgm:pt>
    <dgm:pt modelId="{5FCF16FE-FD5C-4BBF-AD04-DD44ECBE211C}" type="sibTrans" cxnId="{A378739F-4CC8-4750-B5C7-F3A457B7DD79}">
      <dgm:prSet/>
      <dgm:spPr/>
      <dgm:t>
        <a:bodyPr/>
        <a:lstStyle/>
        <a:p>
          <a:endParaRPr lang="en-US"/>
        </a:p>
      </dgm:t>
    </dgm:pt>
    <dgm:pt modelId="{939E63F2-4E15-4F8A-84DC-66A384953A9B}">
      <dgm:prSet phldrT="[Text]"/>
      <dgm:spPr/>
      <dgm:t>
        <a:bodyPr/>
        <a:lstStyle/>
        <a:p>
          <a:r>
            <a:rPr lang="en-GB" dirty="0" err="1" smtClean="0"/>
            <a:t>Cận</a:t>
          </a:r>
          <a:r>
            <a:rPr lang="en-GB" dirty="0" smtClean="0"/>
            <a:t> </a:t>
          </a:r>
          <a:r>
            <a:rPr lang="en-GB" dirty="0" err="1" smtClean="0"/>
            <a:t>lâm</a:t>
          </a:r>
          <a:r>
            <a:rPr lang="en-GB" dirty="0" smtClean="0"/>
            <a:t> </a:t>
          </a:r>
          <a:r>
            <a:rPr lang="en-GB" dirty="0" err="1" smtClean="0"/>
            <a:t>sàng</a:t>
          </a:r>
          <a:endParaRPr lang="en-US" dirty="0"/>
        </a:p>
      </dgm:t>
    </dgm:pt>
    <dgm:pt modelId="{BFB67AEA-92EA-4EB5-A749-E09691A688CA}" type="parTrans" cxnId="{15E5FEA4-D283-4659-AA1D-02017FC23B89}">
      <dgm:prSet/>
      <dgm:spPr/>
      <dgm:t>
        <a:bodyPr/>
        <a:lstStyle/>
        <a:p>
          <a:endParaRPr lang="en-US"/>
        </a:p>
      </dgm:t>
    </dgm:pt>
    <dgm:pt modelId="{B27FC34F-8129-4C95-A2B2-38F11AA6EBF0}" type="sibTrans" cxnId="{15E5FEA4-D283-4659-AA1D-02017FC23B89}">
      <dgm:prSet/>
      <dgm:spPr/>
      <dgm:t>
        <a:bodyPr/>
        <a:lstStyle/>
        <a:p>
          <a:endParaRPr lang="en-US"/>
        </a:p>
      </dgm:t>
    </dgm:pt>
    <dgm:pt modelId="{89BA96F7-4A11-4FFA-B746-7C9821C2700A}" type="pres">
      <dgm:prSet presAssocID="{7D472CD2-883B-4E6D-A157-85CEF6AD38E9}" presName="Name0" presStyleCnt="0">
        <dgm:presLayoutVars>
          <dgm:dir/>
          <dgm:resizeHandles val="exact"/>
        </dgm:presLayoutVars>
      </dgm:prSet>
      <dgm:spPr/>
      <dgm:t>
        <a:bodyPr/>
        <a:lstStyle/>
        <a:p>
          <a:endParaRPr lang="en-US"/>
        </a:p>
      </dgm:t>
    </dgm:pt>
    <dgm:pt modelId="{2DDD1621-7393-4E86-8C3C-027C81D49197}" type="pres">
      <dgm:prSet presAssocID="{9F6A90DF-7DD4-41B5-B06A-7AA58D87E1DA}" presName="node" presStyleLbl="node1" presStyleIdx="0" presStyleCnt="3">
        <dgm:presLayoutVars>
          <dgm:bulletEnabled val="1"/>
        </dgm:presLayoutVars>
      </dgm:prSet>
      <dgm:spPr/>
      <dgm:t>
        <a:bodyPr/>
        <a:lstStyle/>
        <a:p>
          <a:endParaRPr lang="en-US"/>
        </a:p>
      </dgm:t>
    </dgm:pt>
    <dgm:pt modelId="{4398506A-C9B7-4E1F-BCAA-AEF70B79280D}" type="pres">
      <dgm:prSet presAssocID="{0098E211-63FE-4971-90A2-8A1A695FEA3B}" presName="sibTrans" presStyleLbl="sibTrans2D1" presStyleIdx="0" presStyleCnt="3"/>
      <dgm:spPr/>
      <dgm:t>
        <a:bodyPr/>
        <a:lstStyle/>
        <a:p>
          <a:endParaRPr lang="en-US"/>
        </a:p>
      </dgm:t>
    </dgm:pt>
    <dgm:pt modelId="{727D4B65-42C5-4435-911D-9D6CCD19222F}" type="pres">
      <dgm:prSet presAssocID="{0098E211-63FE-4971-90A2-8A1A695FEA3B}" presName="connectorText" presStyleLbl="sibTrans2D1" presStyleIdx="0" presStyleCnt="3"/>
      <dgm:spPr/>
      <dgm:t>
        <a:bodyPr/>
        <a:lstStyle/>
        <a:p>
          <a:endParaRPr lang="en-US"/>
        </a:p>
      </dgm:t>
    </dgm:pt>
    <dgm:pt modelId="{577154AE-4F68-484C-A4C6-3D4CEB429368}" type="pres">
      <dgm:prSet presAssocID="{8DE8D028-AA9D-41C5-9EB0-D8099C29B87C}" presName="node" presStyleLbl="node1" presStyleIdx="1" presStyleCnt="3">
        <dgm:presLayoutVars>
          <dgm:bulletEnabled val="1"/>
        </dgm:presLayoutVars>
      </dgm:prSet>
      <dgm:spPr/>
      <dgm:t>
        <a:bodyPr/>
        <a:lstStyle/>
        <a:p>
          <a:endParaRPr lang="en-US"/>
        </a:p>
      </dgm:t>
    </dgm:pt>
    <dgm:pt modelId="{4272BD53-6F2A-40F3-8D96-12E75B65411F}" type="pres">
      <dgm:prSet presAssocID="{5FCF16FE-FD5C-4BBF-AD04-DD44ECBE211C}" presName="sibTrans" presStyleLbl="sibTrans2D1" presStyleIdx="1" presStyleCnt="3"/>
      <dgm:spPr/>
      <dgm:t>
        <a:bodyPr/>
        <a:lstStyle/>
        <a:p>
          <a:endParaRPr lang="en-US"/>
        </a:p>
      </dgm:t>
    </dgm:pt>
    <dgm:pt modelId="{29EDBF8E-5BB4-4225-88F9-23B96FADE644}" type="pres">
      <dgm:prSet presAssocID="{5FCF16FE-FD5C-4BBF-AD04-DD44ECBE211C}" presName="connectorText" presStyleLbl="sibTrans2D1" presStyleIdx="1" presStyleCnt="3"/>
      <dgm:spPr/>
      <dgm:t>
        <a:bodyPr/>
        <a:lstStyle/>
        <a:p>
          <a:endParaRPr lang="en-US"/>
        </a:p>
      </dgm:t>
    </dgm:pt>
    <dgm:pt modelId="{DEA60A7E-4557-408B-A110-113E5279A28D}" type="pres">
      <dgm:prSet presAssocID="{939E63F2-4E15-4F8A-84DC-66A384953A9B}" presName="node" presStyleLbl="node1" presStyleIdx="2" presStyleCnt="3">
        <dgm:presLayoutVars>
          <dgm:bulletEnabled val="1"/>
        </dgm:presLayoutVars>
      </dgm:prSet>
      <dgm:spPr/>
      <dgm:t>
        <a:bodyPr/>
        <a:lstStyle/>
        <a:p>
          <a:endParaRPr lang="en-US"/>
        </a:p>
      </dgm:t>
    </dgm:pt>
    <dgm:pt modelId="{4C6C2CD8-089F-407C-B6A4-5B1A61AEEBEC}" type="pres">
      <dgm:prSet presAssocID="{B27FC34F-8129-4C95-A2B2-38F11AA6EBF0}" presName="sibTrans" presStyleLbl="sibTrans2D1" presStyleIdx="2" presStyleCnt="3"/>
      <dgm:spPr/>
      <dgm:t>
        <a:bodyPr/>
        <a:lstStyle/>
        <a:p>
          <a:endParaRPr lang="en-US"/>
        </a:p>
      </dgm:t>
    </dgm:pt>
    <dgm:pt modelId="{63BF8914-A9AE-42B5-BE3B-4412935E3379}" type="pres">
      <dgm:prSet presAssocID="{B27FC34F-8129-4C95-A2B2-38F11AA6EBF0}" presName="connectorText" presStyleLbl="sibTrans2D1" presStyleIdx="2" presStyleCnt="3"/>
      <dgm:spPr/>
      <dgm:t>
        <a:bodyPr/>
        <a:lstStyle/>
        <a:p>
          <a:endParaRPr lang="en-US"/>
        </a:p>
      </dgm:t>
    </dgm:pt>
  </dgm:ptLst>
  <dgm:cxnLst>
    <dgm:cxn modelId="{A378739F-4CC8-4750-B5C7-F3A457B7DD79}" srcId="{7D472CD2-883B-4E6D-A157-85CEF6AD38E9}" destId="{8DE8D028-AA9D-41C5-9EB0-D8099C29B87C}" srcOrd="1" destOrd="0" parTransId="{791A3D0D-3814-438F-8EBD-B8C9D4544757}" sibTransId="{5FCF16FE-FD5C-4BBF-AD04-DD44ECBE211C}"/>
    <dgm:cxn modelId="{1E2D5065-49AD-4824-BBB3-546AC3A90A85}" type="presOf" srcId="{8DE8D028-AA9D-41C5-9EB0-D8099C29B87C}" destId="{577154AE-4F68-484C-A4C6-3D4CEB429368}" srcOrd="0" destOrd="0" presId="urn:microsoft.com/office/officeart/2005/8/layout/cycle7"/>
    <dgm:cxn modelId="{3A924F60-A3BC-4333-8982-03C19AD7B2EF}" type="presOf" srcId="{5FCF16FE-FD5C-4BBF-AD04-DD44ECBE211C}" destId="{29EDBF8E-5BB4-4225-88F9-23B96FADE644}" srcOrd="1" destOrd="0" presId="urn:microsoft.com/office/officeart/2005/8/layout/cycle7"/>
    <dgm:cxn modelId="{DC8BA705-523E-4DAF-B878-2ECCAE4CEEB0}" type="presOf" srcId="{0098E211-63FE-4971-90A2-8A1A695FEA3B}" destId="{727D4B65-42C5-4435-911D-9D6CCD19222F}" srcOrd="1" destOrd="0" presId="urn:microsoft.com/office/officeart/2005/8/layout/cycle7"/>
    <dgm:cxn modelId="{99E9D604-8B37-4E6C-8BC1-43345211AC7C}" srcId="{7D472CD2-883B-4E6D-A157-85CEF6AD38E9}" destId="{9F6A90DF-7DD4-41B5-B06A-7AA58D87E1DA}" srcOrd="0" destOrd="0" parTransId="{5C3635B3-217E-46CB-A95C-407A7C537449}" sibTransId="{0098E211-63FE-4971-90A2-8A1A695FEA3B}"/>
    <dgm:cxn modelId="{15E5FEA4-D283-4659-AA1D-02017FC23B89}" srcId="{7D472CD2-883B-4E6D-A157-85CEF6AD38E9}" destId="{939E63F2-4E15-4F8A-84DC-66A384953A9B}" srcOrd="2" destOrd="0" parTransId="{BFB67AEA-92EA-4EB5-A749-E09691A688CA}" sibTransId="{B27FC34F-8129-4C95-A2B2-38F11AA6EBF0}"/>
    <dgm:cxn modelId="{46D4C85B-EA3D-424A-98D7-E8B93FCDB7CD}" type="presOf" srcId="{B27FC34F-8129-4C95-A2B2-38F11AA6EBF0}" destId="{63BF8914-A9AE-42B5-BE3B-4412935E3379}" srcOrd="1" destOrd="0" presId="urn:microsoft.com/office/officeart/2005/8/layout/cycle7"/>
    <dgm:cxn modelId="{ACC55A12-1F40-46B2-9B89-FD5E6D7EBA60}" type="presOf" srcId="{7D472CD2-883B-4E6D-A157-85CEF6AD38E9}" destId="{89BA96F7-4A11-4FFA-B746-7C9821C2700A}" srcOrd="0" destOrd="0" presId="urn:microsoft.com/office/officeart/2005/8/layout/cycle7"/>
    <dgm:cxn modelId="{573AB5A4-C0D7-4491-9BC8-37E8D2573990}" type="presOf" srcId="{5FCF16FE-FD5C-4BBF-AD04-DD44ECBE211C}" destId="{4272BD53-6F2A-40F3-8D96-12E75B65411F}" srcOrd="0" destOrd="0" presId="urn:microsoft.com/office/officeart/2005/8/layout/cycle7"/>
    <dgm:cxn modelId="{3AE73FA5-053E-4B41-84FE-8E872C6A7FFE}" type="presOf" srcId="{B27FC34F-8129-4C95-A2B2-38F11AA6EBF0}" destId="{4C6C2CD8-089F-407C-B6A4-5B1A61AEEBEC}" srcOrd="0" destOrd="0" presId="urn:microsoft.com/office/officeart/2005/8/layout/cycle7"/>
    <dgm:cxn modelId="{4C6E0325-1D17-49FE-AFD3-511E3D71CBFE}" type="presOf" srcId="{939E63F2-4E15-4F8A-84DC-66A384953A9B}" destId="{DEA60A7E-4557-408B-A110-113E5279A28D}" srcOrd="0" destOrd="0" presId="urn:microsoft.com/office/officeart/2005/8/layout/cycle7"/>
    <dgm:cxn modelId="{6419466B-A573-470A-9D26-D5BD7C673A5A}" type="presOf" srcId="{0098E211-63FE-4971-90A2-8A1A695FEA3B}" destId="{4398506A-C9B7-4E1F-BCAA-AEF70B79280D}" srcOrd="0" destOrd="0" presId="urn:microsoft.com/office/officeart/2005/8/layout/cycle7"/>
    <dgm:cxn modelId="{42339E4F-8E36-4220-89A6-E90BFC3E6176}" type="presOf" srcId="{9F6A90DF-7DD4-41B5-B06A-7AA58D87E1DA}" destId="{2DDD1621-7393-4E86-8C3C-027C81D49197}" srcOrd="0" destOrd="0" presId="urn:microsoft.com/office/officeart/2005/8/layout/cycle7"/>
    <dgm:cxn modelId="{F88AE9BC-7F5B-4307-A22E-352EC88742D8}" type="presParOf" srcId="{89BA96F7-4A11-4FFA-B746-7C9821C2700A}" destId="{2DDD1621-7393-4E86-8C3C-027C81D49197}" srcOrd="0" destOrd="0" presId="urn:microsoft.com/office/officeart/2005/8/layout/cycle7"/>
    <dgm:cxn modelId="{ADBF72C1-7579-4684-9277-E9A6C0DFF677}" type="presParOf" srcId="{89BA96F7-4A11-4FFA-B746-7C9821C2700A}" destId="{4398506A-C9B7-4E1F-BCAA-AEF70B79280D}" srcOrd="1" destOrd="0" presId="urn:microsoft.com/office/officeart/2005/8/layout/cycle7"/>
    <dgm:cxn modelId="{E8935D82-50EF-40CB-A808-38006FC0F6DB}" type="presParOf" srcId="{4398506A-C9B7-4E1F-BCAA-AEF70B79280D}" destId="{727D4B65-42C5-4435-911D-9D6CCD19222F}" srcOrd="0" destOrd="0" presId="urn:microsoft.com/office/officeart/2005/8/layout/cycle7"/>
    <dgm:cxn modelId="{2E1A9F90-6018-4F2F-8AA3-BD8EB0799C77}" type="presParOf" srcId="{89BA96F7-4A11-4FFA-B746-7C9821C2700A}" destId="{577154AE-4F68-484C-A4C6-3D4CEB429368}" srcOrd="2" destOrd="0" presId="urn:microsoft.com/office/officeart/2005/8/layout/cycle7"/>
    <dgm:cxn modelId="{8BE10FB3-6122-4458-8C11-AF1A45121FDF}" type="presParOf" srcId="{89BA96F7-4A11-4FFA-B746-7C9821C2700A}" destId="{4272BD53-6F2A-40F3-8D96-12E75B65411F}" srcOrd="3" destOrd="0" presId="urn:microsoft.com/office/officeart/2005/8/layout/cycle7"/>
    <dgm:cxn modelId="{6A397B03-EBEB-4C7A-A706-2DBBD9524446}" type="presParOf" srcId="{4272BD53-6F2A-40F3-8D96-12E75B65411F}" destId="{29EDBF8E-5BB4-4225-88F9-23B96FADE644}" srcOrd="0" destOrd="0" presId="urn:microsoft.com/office/officeart/2005/8/layout/cycle7"/>
    <dgm:cxn modelId="{7FD74EFA-FF92-42E3-9679-238083895B1B}" type="presParOf" srcId="{89BA96F7-4A11-4FFA-B746-7C9821C2700A}" destId="{DEA60A7E-4557-408B-A110-113E5279A28D}" srcOrd="4" destOrd="0" presId="urn:microsoft.com/office/officeart/2005/8/layout/cycle7"/>
    <dgm:cxn modelId="{1C30F6B7-BB74-43EB-9A3E-830946948B45}" type="presParOf" srcId="{89BA96F7-4A11-4FFA-B746-7C9821C2700A}" destId="{4C6C2CD8-089F-407C-B6A4-5B1A61AEEBEC}" srcOrd="5" destOrd="0" presId="urn:microsoft.com/office/officeart/2005/8/layout/cycle7"/>
    <dgm:cxn modelId="{32063D9E-6ACC-44AB-A11B-B07E019733B8}" type="presParOf" srcId="{4C6C2CD8-089F-407C-B6A4-5B1A61AEEBEC}" destId="{63BF8914-A9AE-42B5-BE3B-4412935E337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D1621-7393-4E86-8C3C-027C81D49197}">
      <dsp:nvSpPr>
        <dsp:cNvPr id="0" name=""/>
        <dsp:cNvSpPr/>
      </dsp:nvSpPr>
      <dsp:spPr>
        <a:xfrm>
          <a:off x="1920947" y="876"/>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cơ</a:t>
          </a:r>
          <a:r>
            <a:rPr lang="en-GB" sz="2300" kern="1200" dirty="0" smtClean="0"/>
            <a:t> </a:t>
          </a:r>
          <a:r>
            <a:rPr lang="en-GB" sz="2300" kern="1200" dirty="0" err="1" smtClean="0"/>
            <a:t>năng</a:t>
          </a:r>
          <a:endParaRPr lang="en-US" sz="2300" kern="1200" dirty="0"/>
        </a:p>
      </dsp:txBody>
      <dsp:txXfrm>
        <a:off x="1947284" y="27213"/>
        <a:ext cx="1745718" cy="846522"/>
      </dsp:txXfrm>
    </dsp:sp>
    <dsp:sp modelId="{4398506A-C9B7-4E1F-BCAA-AEF70B79280D}">
      <dsp:nvSpPr>
        <dsp:cNvPr id="0" name=""/>
        <dsp:cNvSpPr/>
      </dsp:nvSpPr>
      <dsp:spPr>
        <a:xfrm rot="3600000">
          <a:off x="3094154" y="1578720"/>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188569" y="1641664"/>
        <a:ext cx="747638" cy="188830"/>
      </dsp:txXfrm>
    </dsp:sp>
    <dsp:sp modelId="{577154AE-4F68-484C-A4C6-3D4CEB429368}">
      <dsp:nvSpPr>
        <dsp:cNvPr id="0" name=""/>
        <dsp:cNvSpPr/>
      </dsp:nvSpPr>
      <dsp:spPr>
        <a:xfrm>
          <a:off x="3405437" y="2572087"/>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thực</a:t>
          </a:r>
          <a:r>
            <a:rPr lang="en-GB" sz="2300" kern="1200" dirty="0" smtClean="0"/>
            <a:t> </a:t>
          </a:r>
          <a:r>
            <a:rPr lang="en-GB" sz="2300" kern="1200" dirty="0" err="1" smtClean="0"/>
            <a:t>thể</a:t>
          </a:r>
          <a:endParaRPr lang="en-US" sz="2300" kern="1200" dirty="0"/>
        </a:p>
      </dsp:txBody>
      <dsp:txXfrm>
        <a:off x="3431774" y="2598424"/>
        <a:ext cx="1745718" cy="846522"/>
      </dsp:txXfrm>
    </dsp:sp>
    <dsp:sp modelId="{4272BD53-6F2A-40F3-8D96-12E75B65411F}">
      <dsp:nvSpPr>
        <dsp:cNvPr id="0" name=""/>
        <dsp:cNvSpPr/>
      </dsp:nvSpPr>
      <dsp:spPr>
        <a:xfrm rot="10800000">
          <a:off x="2351909" y="2864326"/>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446324" y="2927270"/>
        <a:ext cx="747638" cy="188830"/>
      </dsp:txXfrm>
    </dsp:sp>
    <dsp:sp modelId="{DEA60A7E-4557-408B-A110-113E5279A28D}">
      <dsp:nvSpPr>
        <dsp:cNvPr id="0" name=""/>
        <dsp:cNvSpPr/>
      </dsp:nvSpPr>
      <dsp:spPr>
        <a:xfrm>
          <a:off x="436458" y="2572087"/>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Cận</a:t>
          </a:r>
          <a:r>
            <a:rPr lang="en-GB" sz="2300" kern="1200" dirty="0" smtClean="0"/>
            <a:t> </a:t>
          </a:r>
          <a:r>
            <a:rPr lang="en-GB" sz="2300" kern="1200" dirty="0" err="1" smtClean="0"/>
            <a:t>lâm</a:t>
          </a:r>
          <a:r>
            <a:rPr lang="en-GB" sz="2300" kern="1200" dirty="0" smtClean="0"/>
            <a:t> </a:t>
          </a:r>
          <a:r>
            <a:rPr lang="en-GB" sz="2300" kern="1200" dirty="0" err="1" smtClean="0"/>
            <a:t>sàng</a:t>
          </a:r>
          <a:endParaRPr lang="en-US" sz="2300" kern="1200" dirty="0"/>
        </a:p>
      </dsp:txBody>
      <dsp:txXfrm>
        <a:off x="462795" y="2598424"/>
        <a:ext cx="1745718" cy="846522"/>
      </dsp:txXfrm>
    </dsp:sp>
    <dsp:sp modelId="{4C6C2CD8-089F-407C-B6A4-5B1A61AEEBEC}">
      <dsp:nvSpPr>
        <dsp:cNvPr id="0" name=""/>
        <dsp:cNvSpPr/>
      </dsp:nvSpPr>
      <dsp:spPr>
        <a:xfrm rot="18000000">
          <a:off x="1609664" y="1578720"/>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04079" y="1641664"/>
        <a:ext cx="747638" cy="188830"/>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B9942-CBB8-472F-B83D-0DB2EFEFB7AA}" type="datetimeFigureOut">
              <a:rPr lang="en-US" smtClean="0"/>
              <a:t>11/10/2020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899DF-E194-4CC4-B154-87255F516FDA}" type="slidenum">
              <a:rPr lang="en-US" smtClean="0"/>
              <a:t>‹#›</a:t>
            </a:fld>
            <a:endParaRPr lang="en-US"/>
          </a:p>
        </p:txBody>
      </p:sp>
    </p:spTree>
    <p:extLst>
      <p:ext uri="{BB962C8B-B14F-4D97-AF65-F5344CB8AC3E}">
        <p14:creationId xmlns:p14="http://schemas.microsoft.com/office/powerpoint/2010/main" val="2282859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7F2899DF-E194-4CC4-B154-87255F516FDA}" type="slidenum">
              <a:rPr lang="en-US" smtClean="0"/>
              <a:t>1</a:t>
            </a:fld>
            <a:endParaRPr lang="en-US"/>
          </a:p>
        </p:txBody>
      </p:sp>
    </p:spTree>
    <p:extLst>
      <p:ext uri="{BB962C8B-B14F-4D97-AF65-F5344CB8AC3E}">
        <p14:creationId xmlns:p14="http://schemas.microsoft.com/office/powerpoint/2010/main" val="4221995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Goodsall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rìa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&gt; 3cm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kèm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Crohn’s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23</a:t>
            </a:fld>
            <a:endParaRPr lang="en-US"/>
          </a:p>
        </p:txBody>
      </p:sp>
    </p:spTree>
    <p:extLst>
      <p:ext uri="{BB962C8B-B14F-4D97-AF65-F5344CB8AC3E}">
        <p14:creationId xmlns:p14="http://schemas.microsoft.com/office/powerpoint/2010/main" val="3414545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100" dirty="0" err="1" smtClean="0">
                <a:latin typeface="Arial" panose="020B0604020202020204" pitchFamily="34" charset="0"/>
                <a:cs typeface="Arial" panose="020B0604020202020204" pitchFamily="34" charset="0"/>
              </a:rPr>
              <a:t>Tứ</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chứng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nhiễm</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trùng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ẩn</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áp</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xe</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hậu</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môn</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trực</a:t>
            </a:r>
            <a:r>
              <a:rPr lang="en-US" sz="5100" dirty="0" smtClean="0">
                <a:latin typeface="Arial" panose="020B0604020202020204" pitchFamily="34" charset="0"/>
                <a:cs typeface="Arial" panose="020B0604020202020204" pitchFamily="34" charset="0"/>
              </a:rPr>
              <a:t> trang </a:t>
            </a:r>
            <a:r>
              <a:rPr lang="en-US" sz="5100" dirty="0" err="1" smtClean="0">
                <a:latin typeface="Arial" panose="020B0604020202020204" pitchFamily="34" charset="0"/>
                <a:cs typeface="Arial" panose="020B0604020202020204" pitchFamily="34" charset="0"/>
              </a:rPr>
              <a:t>ẩn</a:t>
            </a:r>
            <a:r>
              <a:rPr lang="en-US" sz="5100" dirty="0" smtClean="0">
                <a:latin typeface="Arial" panose="020B0604020202020204" pitchFamily="34" charset="0"/>
                <a:cs typeface="Arial" panose="020B0604020202020204" pitchFamily="34" charset="0"/>
              </a:rPr>
              <a:t>):</a:t>
            </a:r>
          </a:p>
          <a:p>
            <a:pPr lvl="1"/>
            <a:r>
              <a:rPr lang="en-US" sz="5100" dirty="0" err="1" smtClean="0">
                <a:latin typeface="Arial" panose="020B0604020202020204" pitchFamily="34" charset="0"/>
                <a:cs typeface="Arial" panose="020B0604020202020204" pitchFamily="34" charset="0"/>
              </a:rPr>
              <a:t>Đau</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hậu</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môn</a:t>
            </a:r>
            <a:endParaRPr lang="en-US" sz="5100" dirty="0" smtClean="0">
              <a:latin typeface="Arial" panose="020B0604020202020204" pitchFamily="34" charset="0"/>
              <a:cs typeface="Arial" panose="020B0604020202020204" pitchFamily="34" charset="0"/>
            </a:endParaRPr>
          </a:p>
          <a:p>
            <a:pPr lvl="1"/>
            <a:r>
              <a:rPr lang="en-US" sz="5100" dirty="0" err="1" smtClean="0">
                <a:latin typeface="Arial" panose="020B0604020202020204" pitchFamily="34" charset="0"/>
                <a:cs typeface="Arial" panose="020B0604020202020204" pitchFamily="34" charset="0"/>
              </a:rPr>
              <a:t>Nhiễm</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trùng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rõ</a:t>
            </a:r>
            <a:endParaRPr lang="en-US" sz="5100" dirty="0" smtClean="0">
              <a:latin typeface="Arial" panose="020B0604020202020204" pitchFamily="34" charset="0"/>
              <a:cs typeface="Arial" panose="020B0604020202020204" pitchFamily="34" charset="0"/>
            </a:endParaRPr>
          </a:p>
          <a:p>
            <a:pPr lvl="1"/>
            <a:r>
              <a:rPr lang="en-US" sz="5100" dirty="0" err="1" smtClean="0">
                <a:latin typeface="Arial" panose="020B0604020202020204" pitchFamily="34" charset="0"/>
                <a:cs typeface="Arial" panose="020B0604020202020204" pitchFamily="34" charset="0"/>
              </a:rPr>
              <a:t>Dấu</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chứng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thực</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thể</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không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rõ</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ràng</a:t>
            </a:r>
            <a:endParaRPr lang="en-US" sz="5100" dirty="0" smtClean="0">
              <a:latin typeface="Arial" panose="020B0604020202020204" pitchFamily="34" charset="0"/>
              <a:cs typeface="Arial" panose="020B0604020202020204" pitchFamily="34" charset="0"/>
            </a:endParaRPr>
          </a:p>
          <a:p>
            <a:pPr lvl="1"/>
            <a:r>
              <a:rPr lang="en-US" sz="5100" dirty="0" err="1" smtClean="0">
                <a:latin typeface="Arial" panose="020B0604020202020204" pitchFamily="34" charset="0"/>
                <a:cs typeface="Arial" panose="020B0604020202020204" pitchFamily="34" charset="0"/>
              </a:rPr>
              <a:t>Tăng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cảm</a:t>
            </a:r>
            <a:r>
              <a:rPr lang="en-US" sz="5100" dirty="0" smtClean="0">
                <a:latin typeface="Arial" panose="020B0604020202020204" pitchFamily="34" charset="0"/>
                <a:cs typeface="Arial" panose="020B0604020202020204" pitchFamily="34" charset="0"/>
              </a:rPr>
              <a:t> da </a:t>
            </a:r>
            <a:r>
              <a:rPr lang="en-US" sz="5100" dirty="0" err="1" smtClean="0">
                <a:latin typeface="Arial" panose="020B0604020202020204" pitchFamily="34" charset="0"/>
                <a:cs typeface="Arial" panose="020B0604020202020204" pitchFamily="34" charset="0"/>
              </a:rPr>
              <a:t>không</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thăm</a:t>
            </a:r>
            <a:r>
              <a:rPr lang="en-US" sz="5100" dirty="0" smtClean="0">
                <a:latin typeface="Arial" panose="020B0604020202020204" pitchFamily="34" charset="0"/>
                <a:cs typeface="Arial" panose="020B0604020202020204" pitchFamily="34" charset="0"/>
              </a:rPr>
              <a:t> </a:t>
            </a:r>
            <a:r>
              <a:rPr lang="en-US" sz="5100" dirty="0" err="1" smtClean="0">
                <a:latin typeface="Arial" panose="020B0604020202020204" pitchFamily="34" charset="0"/>
                <a:cs typeface="Arial" panose="020B0604020202020204" pitchFamily="34" charset="0"/>
              </a:rPr>
              <a:t>khám</a:t>
            </a:r>
            <a:r>
              <a:rPr lang="en-US" sz="5100" dirty="0" smtClean="0">
                <a:latin typeface="Arial" panose="020B0604020202020204" pitchFamily="34" charset="0"/>
                <a:cs typeface="Arial" panose="020B0604020202020204" pitchFamily="34" charset="0"/>
              </a:rPr>
              <a:t> đ</a:t>
            </a:r>
            <a:r>
              <a:rPr lang="vi-VN" sz="5100" dirty="0" smtClean="0">
                <a:latin typeface="+mn-lt"/>
                <a:cs typeface="Arial" panose="020B0604020202020204" pitchFamily="34" charset="0"/>
              </a:rPr>
              <a:t>ư</a:t>
            </a:r>
            <a:r>
              <a:rPr lang="en-US" sz="5100" dirty="0" err="1" smtClean="0">
                <a:latin typeface="Arial" panose="020B0604020202020204" pitchFamily="34" charset="0"/>
                <a:cs typeface="Arial" panose="020B0604020202020204" pitchFamily="34" charset="0"/>
              </a:rPr>
              <a:t>ợc</a:t>
            </a:r>
            <a:endParaRPr lang="en-US" sz="5100" dirty="0" smtClean="0">
              <a:latin typeface="Arial" panose="020B0604020202020204" pitchFamily="34" charset="0"/>
              <a:cs typeface="Arial" panose="020B0604020202020204" pitchFamily="34" charset="0"/>
            </a:endParaRPr>
          </a:p>
          <a:p>
            <a:pPr marL="324000" lvl="1" indent="0">
              <a:buNone/>
            </a:pPr>
            <a:r>
              <a:rPr lang="en-US" sz="3600" dirty="0" smtClean="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Chẩn</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đoán</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hình</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ảnh</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là</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quan</a:t>
            </a:r>
            <a:r>
              <a:rPr lang="en-US" sz="4500" dirty="0" smtClean="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smtClean="0">
                <a:solidFill>
                  <a:srgbClr val="FF0000"/>
                </a:solidFill>
                <a:latin typeface="Arial" panose="020B0604020202020204" pitchFamily="34" charset="0"/>
                <a:cs typeface="Arial" panose="020B0604020202020204" pitchFamily="34" charset="0"/>
                <a:sym typeface="Wingdings" panose="05000000000000000000" pitchFamily="2" charset="2"/>
              </a:rPr>
              <a:t>trọng</a:t>
            </a:r>
            <a:endParaRPr lang="en-US" sz="4500" dirty="0" smtClean="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24</a:t>
            </a:fld>
            <a:endParaRPr lang="en-US"/>
          </a:p>
        </p:txBody>
      </p:sp>
    </p:spTree>
    <p:extLst>
      <p:ext uri="{BB962C8B-B14F-4D97-AF65-F5344CB8AC3E}">
        <p14:creationId xmlns:p14="http://schemas.microsoft.com/office/powerpoint/2010/main" val="2943402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Theo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Kuypers</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báo</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cáo</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trong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25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trường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hợp</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chụp</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mổ</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thể</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định</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chính</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25%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Kết</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quả</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dương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tính</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giả</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cho</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ca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lỗ</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đổ</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cao</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trên</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là</a:t>
            </a:r>
            <a:r>
              <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12%. </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25</a:t>
            </a:fld>
            <a:endParaRPr lang="en-US"/>
          </a:p>
        </p:txBody>
      </p:sp>
    </p:spTree>
    <p:extLst>
      <p:ext uri="{BB962C8B-B14F-4D97-AF65-F5344CB8AC3E}">
        <p14:creationId xmlns:p14="http://schemas.microsoft.com/office/powerpoint/2010/main" val="1040678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ẩn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Đau hậu môn trực tràng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Triệu chứng nhiễm khuẩn rõ</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Không nhìn thấy áp xe cạnh hậu môn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Tăng cảm giác da hậu môn, nên không thể khám hậu môn bằng ngón tay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hậu môn trên cơ nâng loại I – IV </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hậu môn không do nguyên nhân khe tuyến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hậu môn do hoại tử u</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hậu môn do nguyên nhân từ chậu bụng</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3. Áp xe hậu môn hình móng ngựa</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móng ngựa phía sau: Khoang sau hậu môn sâu, khoang trên cơ nâng, khoang sau trực tràng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móng ngựa phía trước</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4.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khoang ngồi hậu môn một bên tiên phát</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Áp xe khoang ngồi hậu môn thứ phát sau áp xe khoang sau hậu môn sâu</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27</a:t>
            </a:fld>
            <a:endParaRPr lang="en-US"/>
          </a:p>
        </p:txBody>
      </p:sp>
    </p:spTree>
    <p:extLst>
      <p:ext uri="{BB962C8B-B14F-4D97-AF65-F5344CB8AC3E}">
        <p14:creationId xmlns:p14="http://schemas.microsoft.com/office/powerpoint/2010/main" val="365131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Cochrane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2010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6 </a:t>
            </a:r>
            <a:r>
              <a:rPr lang="en-US" sz="1200" kern="1200" dirty="0" err="1" smtClean="0">
                <a:solidFill>
                  <a:schemeClr val="tx1"/>
                </a:solidFill>
                <a:effectLst/>
                <a:latin typeface="+mn-lt"/>
                <a:ea typeface="+mn-ea"/>
                <a:cs typeface="+mn-cs"/>
              </a:rPr>
              <a:t>thử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479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chia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Do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hoãn</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Cochrane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2010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6 </a:t>
            </a:r>
            <a:r>
              <a:rPr lang="en-US" sz="1200" kern="1200" dirty="0" err="1" smtClean="0">
                <a:solidFill>
                  <a:schemeClr val="tx1"/>
                </a:solidFill>
                <a:effectLst/>
                <a:latin typeface="+mn-lt"/>
                <a:ea typeface="+mn-ea"/>
                <a:cs typeface="+mn-cs"/>
              </a:rPr>
              <a:t>thử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479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chia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Do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cắt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hoãn</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(ASCRS)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đợt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a:t>
            </a:r>
          </a:p>
          <a:p>
            <a:pPr lvl="0"/>
            <a:r>
              <a:rPr lang="vi-VN" sz="1200" kern="1200" dirty="0" smtClean="0">
                <a:solidFill>
                  <a:schemeClr val="tx1"/>
                </a:solidFill>
                <a:effectLst/>
                <a:latin typeface="+mn-lt"/>
                <a:ea typeface="+mn-ea"/>
                <a:cs typeface="+mn-cs"/>
              </a:rPr>
              <a:t>Viêm mô tế bào quanh hậu môn hay quanh trực tràng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Có dấu hiệu nhiễm khuẩn toàn thân</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Bệnh tiểu đường</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Bệnh hở van tim</a:t>
            </a:r>
            <a:endParaRPr lang="en-US" sz="1200" kern="1200" dirty="0" smtClean="0">
              <a:solidFill>
                <a:schemeClr val="tx1"/>
              </a:solidFill>
              <a:effectLst/>
              <a:latin typeface="+mn-lt"/>
              <a:ea typeface="+mn-ea"/>
              <a:cs typeface="+mn-cs"/>
            </a:endParaRPr>
          </a:p>
          <a:p>
            <a:pPr lvl="0"/>
            <a:r>
              <a:rPr lang="vi-VN" sz="1200" kern="1200" dirty="0" smtClean="0">
                <a:solidFill>
                  <a:schemeClr val="tx1"/>
                </a:solidFill>
                <a:effectLst/>
                <a:latin typeface="+mn-lt"/>
                <a:ea typeface="+mn-ea"/>
                <a:cs typeface="+mn-cs"/>
              </a:rPr>
              <a:t>Suy giảm miễn dịch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30</a:t>
            </a:fld>
            <a:endParaRPr lang="en-US"/>
          </a:p>
        </p:txBody>
      </p:sp>
    </p:spTree>
    <p:extLst>
      <p:ext uri="{BB962C8B-B14F-4D97-AF65-F5344CB8AC3E}">
        <p14:creationId xmlns:p14="http://schemas.microsoft.com/office/powerpoint/2010/main" val="3606214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AX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trên</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c</a:t>
            </a:r>
            <a:r>
              <a:rPr kumimoji="0" lang="vi-VN"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ơ</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nâng</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loại</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4: AX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sau</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HM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sâu</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nguyên</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phát</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 AX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khoang</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ngồi</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HM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thứ</a:t>
            </a:r>
            <a:r>
              <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smtClean="0">
                <a:ln>
                  <a:noFill/>
                </a:ln>
                <a:solidFill>
                  <a:srgbClr val="514843"/>
                </a:solidFill>
                <a:effectLst/>
                <a:uLnTx/>
                <a:uFillTx/>
                <a:latin typeface="Times New Roman" panose="02020603050405020304" pitchFamily="18" charset="0"/>
                <a:cs typeface="Times New Roman" panose="02020603050405020304" pitchFamily="18" charset="0"/>
              </a:rPr>
              <a:t>phát</a:t>
            </a:r>
            <a:endParaRPr kumimoji="0" lang="en-US" sz="1400" b="0" i="0" u="none" strike="noStrike" kern="1200" cap="none" spc="0" normalizeH="0" baseline="0" noProof="0" dirty="0" smtClean="0">
              <a:ln>
                <a:noFill/>
              </a:ln>
              <a:solidFill>
                <a:srgbClr val="514843"/>
              </a:solidFill>
              <a:effectLst/>
              <a:uLnTx/>
              <a:uFillTx/>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36</a:t>
            </a:fld>
            <a:endParaRPr lang="en-US"/>
          </a:p>
        </p:txBody>
      </p:sp>
    </p:spTree>
    <p:extLst>
      <p:ext uri="{BB962C8B-B14F-4D97-AF65-F5344CB8AC3E}">
        <p14:creationId xmlns:p14="http://schemas.microsoft.com/office/powerpoint/2010/main" val="130121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áp</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dụng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pháp</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vấn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đề</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quan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trọng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hàng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đầu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không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để</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biến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chứng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cầu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mất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tự</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chủ</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Vì</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vậy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các</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loại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xuyên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cao</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nhất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ở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phía</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trước</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ở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nữ</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không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áp</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dụng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pháp</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38</a:t>
            </a:fld>
            <a:endParaRPr lang="en-US"/>
          </a:p>
        </p:txBody>
      </p:sp>
    </p:spTree>
    <p:extLst>
      <p:ext uri="{BB962C8B-B14F-4D97-AF65-F5344CB8AC3E}">
        <p14:creationId xmlns:p14="http://schemas.microsoft.com/office/powerpoint/2010/main" val="579308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1"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Cho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đến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hiện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nay,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vẫn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còn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nhiều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bàn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cãi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kết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quả</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của</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mở</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hoặc</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Một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nghiên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cứu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cho</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thấy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thời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gian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lành</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vết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kéo</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dài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khuyết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hậu</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môn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lớn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nguy</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đại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tiện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mất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tự</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chủ</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cao</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tỷ</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lệ</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tái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phát</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đương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với</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mở</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1" fontAlgn="auto" latinLnBrk="1" hangingPunct="1">
              <a:lnSpc>
                <a:spcPct val="150000"/>
              </a:lnSpc>
              <a:spcBef>
                <a:spcPts val="0"/>
              </a:spcBef>
              <a:spcAft>
                <a:spcPts val="0"/>
              </a:spcAft>
              <a:buClrTx/>
              <a:buSzTx/>
              <a:buFontTx/>
              <a:buNone/>
              <a:tabLst/>
              <a:defRP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lưu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ý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đối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phức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Crohn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thì</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sau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mổ</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sẽ</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ảnh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nghiêm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trọng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chủ</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tiện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vết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thương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Crohn</a:t>
            </a:r>
            <a:endPar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39</a:t>
            </a:fld>
            <a:endParaRPr lang="en-US"/>
          </a:p>
        </p:txBody>
      </p:sp>
    </p:spTree>
    <p:extLst>
      <p:ext uri="{BB962C8B-B14F-4D97-AF65-F5344CB8AC3E}">
        <p14:creationId xmlns:p14="http://schemas.microsoft.com/office/powerpoint/2010/main" val="226092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Tỷ</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lệ</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mắc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này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đánh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thấp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vì</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triệu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chứng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nghĩ</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mình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bị</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trĩ</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khám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chẩn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đoán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chính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Tần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suất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rất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đánh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giá</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cho</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đến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nay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không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nghiên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cứu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dịch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tể</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nào</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tính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chính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tần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suất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4</a:t>
            </a:fld>
            <a:endParaRPr lang="en-US"/>
          </a:p>
        </p:txBody>
      </p:sp>
    </p:spTree>
    <p:extLst>
      <p:ext uri="{BB962C8B-B14F-4D97-AF65-F5344CB8AC3E}">
        <p14:creationId xmlns:p14="http://schemas.microsoft.com/office/powerpoint/2010/main" val="293010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cùng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đổ</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Ngược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liên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kết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Những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ống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này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phát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xuống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lớp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niêm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2/3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qua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nay </a:t>
            </a:r>
            <a:r>
              <a:rPr lang="en-US" sz="1200" kern="1200" dirty="0" err="1" smtClean="0">
                <a:solidFill>
                  <a:schemeClr val="tx1"/>
                </a:solidFill>
                <a:effectLst/>
                <a:latin typeface="+mn-lt"/>
                <a:ea typeface="+mn-ea"/>
                <a:cs typeface="+mn-cs"/>
              </a:rPr>
              <a:t>vẫn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nhuộm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miễn</a:t>
            </a:r>
            <a:r>
              <a:rPr lang="en-US" sz="1200" kern="1200" dirty="0" smtClean="0">
                <a:solidFill>
                  <a:schemeClr val="tx1"/>
                </a:solidFill>
                <a:effectLst/>
                <a:latin typeface="+mn-lt"/>
                <a:ea typeface="+mn-ea"/>
                <a:cs typeface="+mn-cs"/>
              </a:rPr>
              <a:t> dich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nhầy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nhầy</a:t>
            </a:r>
            <a:r>
              <a:rPr lang="en-US" sz="1200" kern="1200" dirty="0" smtClean="0">
                <a:solidFill>
                  <a:schemeClr val="tx1"/>
                </a:solidFill>
                <a:effectLst/>
                <a:latin typeface="+mn-lt"/>
                <a:ea typeface="+mn-ea"/>
                <a:cs typeface="+mn-cs"/>
              </a:rPr>
              <a:t> (mucin)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nhầy</a:t>
            </a:r>
            <a:r>
              <a:rPr lang="en-US" sz="1200" kern="1200" dirty="0" smtClean="0">
                <a:solidFill>
                  <a:schemeClr val="tx1"/>
                </a:solidFill>
                <a:effectLst/>
                <a:latin typeface="+mn-lt"/>
                <a:ea typeface="+mn-ea"/>
                <a:cs typeface="+mn-cs"/>
              </a:rPr>
              <a:t> (mucus)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nhiệm</a:t>
            </a:r>
            <a:r>
              <a:rPr lang="en-US" sz="1200" kern="1200" dirty="0" smtClean="0">
                <a:solidFill>
                  <a:schemeClr val="tx1"/>
                </a:solidFill>
                <a:effectLst/>
                <a:latin typeface="+mn-lt"/>
                <a:ea typeface="+mn-ea"/>
                <a:cs typeface="+mn-cs"/>
              </a:rPr>
              <a:t> vu </a:t>
            </a:r>
            <a:r>
              <a:rPr lang="en-US" sz="1200" kern="1200" dirty="0" err="1" smtClean="0">
                <a:solidFill>
                  <a:schemeClr val="tx1"/>
                </a:solidFill>
                <a:effectLst/>
                <a:latin typeface="+mn-lt"/>
                <a:ea typeface="+mn-ea"/>
                <a:cs typeface="+mn-cs"/>
              </a:rPr>
              <a:t>bôi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cứu</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sánh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McColl,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riêng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mùi</a:t>
            </a:r>
            <a:r>
              <a:rPr lang="en-US" sz="1200" kern="1200" dirty="0" smtClean="0">
                <a:solidFill>
                  <a:schemeClr val="tx1"/>
                </a:solidFill>
                <a:effectLst/>
                <a:latin typeface="+mn-lt"/>
                <a:ea typeface="+mn-ea"/>
                <a:cs typeface="+mn-cs"/>
              </a:rPr>
              <a:t> (scent secretion)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mùi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Shafik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cuối</a:t>
            </a:r>
            <a:r>
              <a:rPr lang="en-US" sz="1200" kern="1200" dirty="0" smtClean="0">
                <a:solidFill>
                  <a:schemeClr val="tx1"/>
                </a:solidFill>
                <a:effectLst/>
                <a:latin typeface="+mn-lt"/>
                <a:ea typeface="+mn-ea"/>
                <a:cs typeface="+mn-cs"/>
              </a:rPr>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6</a:t>
            </a:fld>
            <a:endParaRPr lang="en-US"/>
          </a:p>
        </p:txBody>
      </p:sp>
    </p:spTree>
    <p:extLst>
      <p:ext uri="{BB962C8B-B14F-4D97-AF65-F5344CB8AC3E}">
        <p14:creationId xmlns:p14="http://schemas.microsoft.com/office/powerpoint/2010/main" val="109023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Theo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kết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quả</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cứu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Russel Pearl,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nam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gấp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đôi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(27mm so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14mm).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Bề</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dày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cả</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hai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tương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đương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nhau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sắp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xếp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sợi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biệt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nhau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đáng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giữa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hai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nam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đáy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trung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tâm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cấu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trúc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rất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vững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chắc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đan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tiếp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ngay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ngòai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thì</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đáy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trung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tâm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ít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sợi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cân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nằm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phía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Ý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nghĩa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cứu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này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sanh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ngã</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âm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đạo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vết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rách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tầng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sinh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sâu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ảnh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tự</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chủ</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đại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tiện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Đặc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điểm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cấu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trúc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giải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cũng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như</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mu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nữ</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như</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vậy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cũng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cảnh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viên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tiến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trừ</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rất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ngắn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giản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7</a:t>
            </a:fld>
            <a:endParaRPr lang="en-US"/>
          </a:p>
        </p:txBody>
      </p:sp>
    </p:spTree>
    <p:extLst>
      <p:ext uri="{BB962C8B-B14F-4D97-AF65-F5344CB8AC3E}">
        <p14:creationId xmlns:p14="http://schemas.microsoft.com/office/powerpoint/2010/main" val="98760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số</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di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chuyển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xuống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rãnh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gian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da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quanh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biểu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hiện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như</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mềm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dao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động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quanh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theo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con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hướng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nâng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tạo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gian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trong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và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nâng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để</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tạo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quanh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10</a:t>
            </a:fld>
            <a:endParaRPr lang="en-US"/>
          </a:p>
        </p:txBody>
      </p:sp>
    </p:spTree>
    <p:extLst>
      <p:ext uri="{BB962C8B-B14F-4D97-AF65-F5344CB8AC3E}">
        <p14:creationId xmlns:p14="http://schemas.microsoft.com/office/powerpoint/2010/main" val="3020652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khoang dưới niêm mạc: Áp xe nằm giữa niêm mạc của phần trên ống hậu môn và cơ thắt trong, giới hạn dưới là đường lược.</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khoang quanh hậu môn: Ổ mủ nằm hai bên quanh ống hậu môn, giới hạn phía dưới là da quanh hậu môn, giới hạn trên là vách ngang.</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khoang ngồi hậu môn hay còn gọi là áp xe khoang ngồi trực tràng:  Áp xe xuyên qua cơ thắt ngoài hậu môn vào khoang ngồi hậu môn (hình 3) và biểu hiện dưới dạng khối lan tỏa, mềm, phập phều và ấn đau cạnh hậu môn.</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gian cơ thắt: Áp xe gian cơ thắt nằm trong rãnh giữa cơ thắt trong và ngoài hậu môn. Do đó, áp xe gian cơ thắt thường không gây ra thay đổi da quanh hậu môn nhưng có thể sờ thấy khi thăm khám trực tràng bằng ngón tay như một khối mềm ấn đau nhô ra trong lòng hậu môn trực tràng.</a:t>
            </a:r>
            <a:endParaRPr lang="en-GB"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dirty="0" smtClean="0"/>
              <a:t>Áp xe khoang sau trực tràng: Ổ mủ nằm phía sau trực tràng, thành dưới là cơ mu – cụt, thành trên là phúc mạc, hai bên là mạc chậu</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12</a:t>
            </a:fld>
            <a:endParaRPr lang="en-US"/>
          </a:p>
        </p:txBody>
      </p:sp>
    </p:spTree>
    <p:extLst>
      <p:ext uri="{BB962C8B-B14F-4D97-AF65-F5344CB8AC3E}">
        <p14:creationId xmlns:p14="http://schemas.microsoft.com/office/powerpoint/2010/main" val="400972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mu – </a:t>
            </a:r>
            <a:r>
              <a:rPr lang="en-US" sz="1200" kern="1200" dirty="0" err="1" smtClean="0">
                <a:solidFill>
                  <a:schemeClr val="tx1"/>
                </a:solidFill>
                <a:effectLst/>
                <a:latin typeface="+mn-lt"/>
                <a:ea typeface="+mn-ea"/>
                <a:cs typeface="+mn-cs"/>
              </a:rPr>
              <a:t>cụt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mu –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chỗ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nhiễm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mu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14</a:t>
            </a:fld>
            <a:endParaRPr lang="en-US"/>
          </a:p>
        </p:txBody>
      </p:sp>
    </p:spTree>
    <p:extLst>
      <p:ext uri="{BB962C8B-B14F-4D97-AF65-F5344CB8AC3E}">
        <p14:creationId xmlns:p14="http://schemas.microsoft.com/office/powerpoint/2010/main" val="3228780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Áp</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xe</a:t>
            </a:r>
            <a:r>
              <a:rPr lang="en-US" sz="1200" kern="1200" baseline="0" dirty="0" smtClean="0">
                <a:solidFill>
                  <a:schemeClr val="tx1"/>
                </a:solidFill>
                <a:effectLst/>
                <a:latin typeface="+mn-lt"/>
                <a:ea typeface="+mn-ea"/>
                <a:cs typeface="+mn-cs"/>
              </a:rPr>
              <a:t> HM: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thăm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ngón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Bốn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quanh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giác</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hậu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ngón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tay</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21</a:t>
            </a:fld>
            <a:endParaRPr lang="en-US"/>
          </a:p>
        </p:txBody>
      </p:sp>
    </p:spTree>
    <p:extLst>
      <p:ext uri="{BB962C8B-B14F-4D97-AF65-F5344CB8AC3E}">
        <p14:creationId xmlns:p14="http://schemas.microsoft.com/office/powerpoint/2010/main" val="233952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7F2899DF-E194-4CC4-B154-87255F516FDA}" type="slidenum">
              <a:rPr lang="en-US" smtClean="0"/>
              <a:t>22</a:t>
            </a:fld>
            <a:endParaRPr lang="en-US"/>
          </a:p>
        </p:txBody>
      </p:sp>
    </p:spTree>
    <p:extLst>
      <p:ext uri="{BB962C8B-B14F-4D97-AF65-F5344CB8AC3E}">
        <p14:creationId xmlns:p14="http://schemas.microsoft.com/office/powerpoint/2010/main" val="1426210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91680" y="512578"/>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3779912" y="1779662"/>
            <a:ext cx="5364088" cy="1149022"/>
          </a:xfrm>
          <a:prstGeom prst="rect">
            <a:avLst/>
          </a:prstGeom>
        </p:spPr>
        <p:txBody>
          <a:bodyPr anchor="ctr"/>
          <a:lstStyle>
            <a:lvl1pPr marL="0" indent="0" algn="l">
              <a:lnSpc>
                <a:spcPct val="100000"/>
              </a:lnSpc>
              <a:buNone/>
              <a:defRPr sz="3600" b="1" baseline="0">
                <a:solidFill>
                  <a:schemeClr val="accent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b="1" dirty="0"/>
          </a:p>
        </p:txBody>
      </p:sp>
      <p:sp>
        <p:nvSpPr>
          <p:cNvPr id="11" name="Text Placeholder 9"/>
          <p:cNvSpPr>
            <a:spLocks noGrp="1"/>
          </p:cNvSpPr>
          <p:nvPr>
            <p:ph type="body" sz="quarter" idx="11" hasCustomPrompt="1"/>
          </p:nvPr>
        </p:nvSpPr>
        <p:spPr>
          <a:xfrm>
            <a:off x="3779764" y="3069594"/>
            <a:ext cx="5364088" cy="438259"/>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a:spcBef>
                <a:spcPts val="0"/>
              </a:spcBef>
              <a:defRPr/>
            </a:pPr>
            <a:r>
              <a:rPr lang="en-US" altLang="ko-KR" sz="1400" b="1" dirty="0"/>
              <a:t>INSERT THE TITLE </a:t>
            </a:r>
          </a:p>
          <a:p>
            <a:pPr>
              <a:spcBef>
                <a:spcPts val="0"/>
              </a:spcBef>
              <a:defRPr/>
            </a:pPr>
            <a:r>
              <a:rPr lang="en-US" altLang="ko-KR" sz="1400" b="1" dirty="0"/>
              <a:t>OF YOUR PRESENTATION HERE</a:t>
            </a:r>
            <a:endParaRPr lang="en-US" altLang="ko-KR" sz="1400" dirty="0"/>
          </a:p>
        </p:txBody>
      </p:sp>
      <p:pic>
        <p:nvPicPr>
          <p:cNvPr id="1026" name="Picture 2" descr="E:\002-KIMS BUSINESS\007-02-Fullslidesppt-Contents\20161219\02-abs\flower-item0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6525" y="512578"/>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E:\002-KIMS BUSINESS\007-02-Fullslidesppt-Contents\20161219\02-abs\flower-item02.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039767" y="-99490"/>
            <a:ext cx="596129" cy="5899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E:\002-KIMS BUSINESS\007-02-Fullslidesppt-Contents\20161219\02-abs\flower-item02.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308304" y="35094"/>
            <a:ext cx="596129" cy="589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8" y="666144"/>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37200" y="4155926"/>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002-KIMS BUSINESS\007-02-Fullslidesppt-Contents\20161219\02-abs\flower-item02.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773408" y="4291593"/>
            <a:ext cx="534896" cy="52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418"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 hasCustomPrompt="1"/>
          </p:nvPr>
        </p:nvSpPr>
        <p:spPr>
          <a:xfrm>
            <a:off x="0" y="0"/>
            <a:ext cx="4572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5010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60789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p:cNvSpPr>
            <a:spLocks noGrp="1"/>
          </p:cNvSpPr>
          <p:nvPr>
            <p:ph type="pic" idx="12" hasCustomPrompt="1"/>
          </p:nvPr>
        </p:nvSpPr>
        <p:spPr>
          <a:xfrm>
            <a:off x="0" y="1521683"/>
            <a:ext cx="9144000" cy="210013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621024"/>
            <a:ext cx="4572000" cy="15224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userDrawn="1"/>
        </p:nvSpPr>
        <p:spPr>
          <a:xfrm>
            <a:off x="4572000" y="0"/>
            <a:ext cx="4572000" cy="15224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586064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251520" y="202801"/>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369809" y="202801"/>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3369809" y="1787145"/>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5" hasCustomPrompt="1"/>
          </p:nvPr>
        </p:nvSpPr>
        <p:spPr>
          <a:xfrm>
            <a:off x="251520" y="3371153"/>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1751068" y="3371153"/>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05296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374571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03848" y="1995686"/>
            <a:ext cx="5940152" cy="1152128"/>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419872" y="2139702"/>
            <a:ext cx="57241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419872" y="2700526"/>
            <a:ext cx="5724128"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6" name="Picture 2" descr="E:\002-KIMS BUSINESS\007-02-Fullslidesppt-Contents\20161219\02-abs\flower-item0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7584" y="1494735"/>
            <a:ext cx="2232248" cy="215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219822"/>
            <a:ext cx="9144000" cy="576063"/>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9588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grpSp>
        <p:nvGrpSpPr>
          <p:cNvPr id="2" name="Group 1"/>
          <p:cNvGrpSpPr/>
          <p:nvPr userDrawn="1"/>
        </p:nvGrpSpPr>
        <p:grpSpPr>
          <a:xfrm>
            <a:off x="3636217" y="843558"/>
            <a:ext cx="1871566" cy="2060548"/>
            <a:chOff x="539552" y="915566"/>
            <a:chExt cx="2787220" cy="3068660"/>
          </a:xfrm>
        </p:grpSpPr>
        <p:pic>
          <p:nvPicPr>
            <p:cNvPr id="4" name="Picture 2" descr="E:\002-KIMS BUSINESS\007-02-Fullslidesppt-Contents\20161219\02-abs\flower-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229933" y="950884"/>
            <a:ext cx="7518531" cy="385311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Group 2"/>
          <p:cNvGrpSpPr/>
          <p:nvPr userDrawn="1"/>
        </p:nvGrpSpPr>
        <p:grpSpPr>
          <a:xfrm>
            <a:off x="533" y="336506"/>
            <a:ext cx="2339219" cy="4683516"/>
            <a:chOff x="0" y="113767"/>
            <a:chExt cx="2339219" cy="4683516"/>
          </a:xfrm>
        </p:grpSpPr>
        <p:pic>
          <p:nvPicPr>
            <p:cNvPr id="4" name="Picture 3" descr="E:\002-KIMS BUSINESS\007-02-Fullslidesppt-Contents\20161219\02-abs\flower-item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4" y="113767"/>
              <a:ext cx="940763" cy="9310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002-KIMS BUSINESS\007-02-Fullslidesppt-Contents\20161219\02-abs\flower-item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2424" y="1044781"/>
              <a:ext cx="732759" cy="70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685" y="158580"/>
              <a:ext cx="1180496" cy="11391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002-KIMS BUSINESS\007-02-Fullslidesppt-Contents\20161219\02-abs\flower-item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72" y="1510888"/>
              <a:ext cx="499452" cy="4819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002-KIMS BUSINESS\007-02-Fullslidesppt-Contents\20161219\02-abs\flower-item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2424" y="1992839"/>
              <a:ext cx="369083" cy="356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91147" y="656354"/>
              <a:ext cx="648072" cy="6413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936" y="1941171"/>
              <a:ext cx="648072" cy="6413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E:\002-KIMS BUSINESS\007-02-Fullslidesppt-Contents\20161219\02-abs\flower-item02.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0000"/>
            <a:stretch/>
          </p:blipFill>
          <p:spPr bwMode="auto">
            <a:xfrm>
              <a:off x="0" y="1086108"/>
              <a:ext cx="324036" cy="6413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0987" y="4155926"/>
              <a:ext cx="648072" cy="641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637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0464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539552" y="1179215"/>
            <a:ext cx="2088232"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3376439" y="1179215"/>
            <a:ext cx="2088232" cy="23042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6213326" y="1179215"/>
            <a:ext cx="2088232" cy="23042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
        <p:nvSpPr>
          <p:cNvPr id="9" name="Picture Placeholder 2"/>
          <p:cNvSpPr>
            <a:spLocks noGrp="1"/>
          </p:cNvSpPr>
          <p:nvPr>
            <p:ph type="pic" idx="1" hasCustomPrompt="1"/>
          </p:nvPr>
        </p:nvSpPr>
        <p:spPr>
          <a:xfrm>
            <a:off x="651247"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2" hasCustomPrompt="1"/>
          </p:nvPr>
        </p:nvSpPr>
        <p:spPr>
          <a:xfrm>
            <a:off x="3485815"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6320383"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655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12291" name="Picture 3" descr="D:\Fullppt\005-PNG이미지\탭.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405444" y="1913769"/>
            <a:ext cx="2572469"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Fullppt\005-PNG이미지\핸드폰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71800" y="2160433"/>
            <a:ext cx="2304256" cy="279041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 hasCustomPrompt="1"/>
          </p:nvPr>
        </p:nvSpPr>
        <p:spPr>
          <a:xfrm>
            <a:off x="3347865" y="2282382"/>
            <a:ext cx="1319594" cy="20434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423654" y="2571751"/>
            <a:ext cx="2348146" cy="17519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53917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8"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39752" y="1491630"/>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 hasCustomPrompt="1"/>
          </p:nvPr>
        </p:nvSpPr>
        <p:spPr>
          <a:xfrm>
            <a:off x="3037461" y="1629778"/>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0714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lIns="648000" anchor="ctr"/>
          <a:lstStyle>
            <a:lvl1pPr marL="0" indent="0" algn="l">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958248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76" r:id="rId1"/>
    <p:sldLayoutId id="2147483652" r:id="rId2"/>
    <p:sldLayoutId id="2147483660" r:id="rId3"/>
    <p:sldLayoutId id="2147483668" r:id="rId4"/>
    <p:sldLayoutId id="2147483669" r:id="rId5"/>
    <p:sldLayoutId id="2147483670" r:id="rId6"/>
    <p:sldLayoutId id="2147483671" r:id="rId7"/>
    <p:sldLayoutId id="2147483672" r:id="rId8"/>
    <p:sldLayoutId id="2147483673" r:id="rId9"/>
    <p:sldLayoutId id="2147483675" r:id="rId10"/>
    <p:sldLayoutId id="2147483674" r:id="rId11"/>
    <p:sldLayoutId id="2147483677" r:id="rId12"/>
    <p:sldLayoutId id="2147483656"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63888" y="1762779"/>
            <a:ext cx="5004048" cy="1149022"/>
          </a:xfrm>
        </p:spPr>
        <p:txBody>
          <a:bodyPr/>
          <a:lstStyle/>
          <a:p>
            <a:pPr algn="ctr"/>
            <a:r>
              <a:rPr lang="en-GB" altLang="ko-KR" sz="4000" dirty="0" smtClean="0">
                <a:ea typeface="맑은 고딕" pitchFamily="50" charset="-127"/>
              </a:rPr>
              <a:t>ÁP XE HẬU MÔN- RÒ HẬU MÔN</a:t>
            </a:r>
            <a:endParaRPr lang="en-US" altLang="ko-KR" sz="4000" dirty="0"/>
          </a:p>
        </p:txBody>
      </p:sp>
      <p:sp>
        <p:nvSpPr>
          <p:cNvPr id="4" name="Text Placeholder 3"/>
          <p:cNvSpPr>
            <a:spLocks noGrp="1"/>
          </p:cNvSpPr>
          <p:nvPr>
            <p:ph type="body" sz="quarter" idx="11"/>
          </p:nvPr>
        </p:nvSpPr>
        <p:spPr>
          <a:xfrm>
            <a:off x="5580112" y="4155926"/>
            <a:ext cx="5364088" cy="438259"/>
          </a:xfrm>
        </p:spPr>
        <p:txBody>
          <a:bodyPr/>
          <a:lstStyle/>
          <a:p>
            <a:pPr>
              <a:spcBef>
                <a:spcPts val="0"/>
              </a:spcBef>
              <a:defRPr/>
            </a:pPr>
            <a:r>
              <a:rPr lang="en-GB" altLang="ko-KR" b="1" dirty="0" err="1" smtClean="0">
                <a:latin typeface="Times New Roman" panose="02020603050405020304" pitchFamily="18" charset="0"/>
                <a:cs typeface="Times New Roman" panose="02020603050405020304" pitchFamily="18" charset="0"/>
              </a:rPr>
              <a:t>Đại</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học</a:t>
            </a:r>
            <a:r>
              <a:rPr lang="en-GB" altLang="ko-KR" b="1" dirty="0" smtClean="0">
                <a:latin typeface="Times New Roman" panose="02020603050405020304" pitchFamily="18" charset="0"/>
                <a:cs typeface="Times New Roman" panose="02020603050405020304" pitchFamily="18" charset="0"/>
              </a:rPr>
              <a:t> Y </a:t>
            </a:r>
            <a:r>
              <a:rPr lang="en-GB" altLang="ko-KR" b="1" dirty="0" err="1" smtClean="0">
                <a:latin typeface="Times New Roman" panose="02020603050405020304" pitchFamily="18" charset="0"/>
                <a:cs typeface="Times New Roman" panose="02020603050405020304" pitchFamily="18" charset="0"/>
              </a:rPr>
              <a:t>Dược</a:t>
            </a:r>
            <a:r>
              <a:rPr lang="en-GB" altLang="ko-KR" b="1" dirty="0" smtClean="0">
                <a:latin typeface="Times New Roman" panose="02020603050405020304" pitchFamily="18" charset="0"/>
                <a:cs typeface="Times New Roman" panose="02020603050405020304" pitchFamily="18" charset="0"/>
              </a:rPr>
              <a:t> TP. </a:t>
            </a:r>
            <a:r>
              <a:rPr lang="en-GB" altLang="ko-KR" b="1" dirty="0" err="1" smtClean="0">
                <a:latin typeface="Times New Roman" panose="02020603050405020304" pitchFamily="18" charset="0"/>
                <a:cs typeface="Times New Roman" panose="02020603050405020304" pitchFamily="18" charset="0"/>
              </a:rPr>
              <a:t>Hồ</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Chí</a:t>
            </a:r>
            <a:r>
              <a:rPr lang="en-GB" altLang="ko-KR" b="1" dirty="0" smtClean="0">
                <a:latin typeface="Times New Roman" panose="02020603050405020304" pitchFamily="18" charset="0"/>
                <a:cs typeface="Times New Roman" panose="02020603050405020304" pitchFamily="18" charset="0"/>
              </a:rPr>
              <a:t> Minh</a:t>
            </a:r>
          </a:p>
          <a:p>
            <a:pPr>
              <a:spcBef>
                <a:spcPts val="0"/>
              </a:spcBef>
              <a:defRPr/>
            </a:pPr>
            <a:r>
              <a:rPr lang="en-GB" altLang="ko-KR" b="1" dirty="0" err="1" smtClean="0">
                <a:latin typeface="Times New Roman" panose="02020603050405020304" pitchFamily="18" charset="0"/>
                <a:cs typeface="Times New Roman" panose="02020603050405020304" pitchFamily="18" charset="0"/>
              </a:rPr>
              <a:t>Bộ</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môn</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Ngoại</a:t>
            </a:r>
            <a:endParaRPr lang="en-GB" altLang="ko-KR" b="1" dirty="0" smtClean="0">
              <a:latin typeface="Times New Roman" panose="02020603050405020304" pitchFamily="18" charset="0"/>
              <a:cs typeface="Times New Roman" panose="02020603050405020304" pitchFamily="18" charset="0"/>
            </a:endParaRPr>
          </a:p>
          <a:p>
            <a:pPr>
              <a:spcBef>
                <a:spcPts val="0"/>
              </a:spcBef>
              <a:defRPr/>
            </a:pPr>
            <a:r>
              <a:rPr lang="en-GB" altLang="ko-KR" b="1" dirty="0" smtClean="0">
                <a:latin typeface="Times New Roman" panose="02020603050405020304" pitchFamily="18" charset="0"/>
                <a:cs typeface="Times New Roman" panose="02020603050405020304" pitchFamily="18" charset="0"/>
              </a:rPr>
              <a:t>PGS. TS. BS. </a:t>
            </a:r>
            <a:r>
              <a:rPr lang="en-GB" altLang="ko-KR" b="1" dirty="0" err="1" smtClean="0">
                <a:latin typeface="Times New Roman" panose="02020603050405020304" pitchFamily="18" charset="0"/>
                <a:cs typeface="Times New Roman" panose="02020603050405020304" pitchFamily="18" charset="0"/>
              </a:rPr>
              <a:t>Nguyễn</a:t>
            </a:r>
            <a:r>
              <a:rPr lang="en-GB" altLang="ko-KR" b="1" dirty="0" smtClean="0">
                <a:latin typeface="Times New Roman" panose="02020603050405020304" pitchFamily="18" charset="0"/>
                <a:cs typeface="Times New Roman" panose="02020603050405020304" pitchFamily="18" charset="0"/>
              </a:rPr>
              <a:t> Trung </a:t>
            </a:r>
            <a:r>
              <a:rPr lang="en-GB" altLang="ko-KR" b="1" dirty="0" err="1" smtClean="0">
                <a:latin typeface="Times New Roman" panose="02020603050405020304" pitchFamily="18" charset="0"/>
                <a:cs typeface="Times New Roman" panose="02020603050405020304" pitchFamily="18" charset="0"/>
              </a:rPr>
              <a:t>Tín</a:t>
            </a:r>
            <a:endParaRPr lang="en-GB" altLang="ko-KR" b="1" dirty="0" smtClean="0">
              <a:latin typeface="Times New Roman" panose="02020603050405020304" pitchFamily="18" charset="0"/>
              <a:cs typeface="Times New Roman" panose="02020603050405020304" pitchFamily="18" charset="0"/>
            </a:endParaRPr>
          </a:p>
          <a:p>
            <a:pPr>
              <a:spcBef>
                <a:spcPts val="0"/>
              </a:spcBef>
              <a:defRPr/>
            </a:pPr>
            <a:r>
              <a:rPr lang="en-GB" altLang="ko-KR" b="1" dirty="0" err="1" smtClean="0">
                <a:latin typeface="Times New Roman" panose="02020603050405020304" pitchFamily="18" charset="0"/>
                <a:cs typeface="Times New Roman" panose="02020603050405020304" pitchFamily="18" charset="0"/>
              </a:rPr>
              <a:t>Ths</a:t>
            </a:r>
            <a:r>
              <a:rPr lang="en-GB" altLang="ko-KR" b="1" dirty="0" smtClean="0">
                <a:latin typeface="Times New Roman" panose="02020603050405020304" pitchFamily="18" charset="0"/>
                <a:cs typeface="Times New Roman" panose="02020603050405020304" pitchFamily="18" charset="0"/>
              </a:rPr>
              <a:t>. BS </a:t>
            </a:r>
            <a:r>
              <a:rPr lang="en-GB" altLang="ko-KR" b="1" dirty="0" err="1" smtClean="0">
                <a:latin typeface="Times New Roman" panose="02020603050405020304" pitchFamily="18" charset="0"/>
                <a:cs typeface="Times New Roman" panose="02020603050405020304" pitchFamily="18" charset="0"/>
              </a:rPr>
              <a:t>Lê</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Châu</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Hoàng</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Quốc</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Chương</a:t>
            </a:r>
            <a:endParaRPr lang="en-GB" altLang="ko-KR" b="1" dirty="0" smtClean="0">
              <a:latin typeface="Times New Roman" panose="02020603050405020304" pitchFamily="18" charset="0"/>
              <a:cs typeface="Times New Roman" panose="02020603050405020304" pitchFamily="18" charset="0"/>
            </a:endParaRPr>
          </a:p>
          <a:p>
            <a:pPr>
              <a:spcBef>
                <a:spcPts val="0"/>
              </a:spcBef>
              <a:defRPr/>
            </a:pPr>
            <a:r>
              <a:rPr lang="en-GB" altLang="ko-KR" b="1" dirty="0" err="1" smtClean="0">
                <a:latin typeface="Times New Roman" panose="02020603050405020304" pitchFamily="18" charset="0"/>
                <a:cs typeface="Times New Roman" panose="02020603050405020304" pitchFamily="18" charset="0"/>
              </a:rPr>
              <a:t>Ths</a:t>
            </a:r>
            <a:r>
              <a:rPr lang="en-GB" altLang="ko-KR" b="1" dirty="0" smtClean="0">
                <a:latin typeface="Times New Roman" panose="02020603050405020304" pitchFamily="18" charset="0"/>
                <a:cs typeface="Times New Roman" panose="02020603050405020304" pitchFamily="18" charset="0"/>
              </a:rPr>
              <a:t>. BS </a:t>
            </a:r>
            <a:r>
              <a:rPr lang="en-GB" altLang="ko-KR" b="1" dirty="0" err="1" smtClean="0">
                <a:latin typeface="Times New Roman" panose="02020603050405020304" pitchFamily="18" charset="0"/>
                <a:cs typeface="Times New Roman" panose="02020603050405020304" pitchFamily="18" charset="0"/>
              </a:rPr>
              <a:t>Trần</a:t>
            </a:r>
            <a:r>
              <a:rPr lang="en-GB" altLang="ko-KR" b="1" dirty="0" smtClean="0">
                <a:latin typeface="Times New Roman" panose="02020603050405020304" pitchFamily="18" charset="0"/>
                <a:cs typeface="Times New Roman" panose="02020603050405020304" pitchFamily="18" charset="0"/>
              </a:rPr>
              <a:t> Thị </a:t>
            </a:r>
            <a:r>
              <a:rPr lang="en-GB" altLang="ko-KR" b="1" dirty="0" err="1" smtClean="0">
                <a:latin typeface="Times New Roman" panose="02020603050405020304" pitchFamily="18" charset="0"/>
                <a:cs typeface="Times New Roman" panose="02020603050405020304" pitchFamily="18" charset="0"/>
              </a:rPr>
              <a:t>Hoàng</a:t>
            </a:r>
            <a:r>
              <a:rPr lang="en-GB" altLang="ko-KR" b="1" dirty="0" smtClean="0">
                <a:latin typeface="Times New Roman" panose="02020603050405020304" pitchFamily="18" charset="0"/>
                <a:cs typeface="Times New Roman" panose="02020603050405020304" pitchFamily="18" charset="0"/>
              </a:rPr>
              <a:t> </a:t>
            </a:r>
            <a:r>
              <a:rPr lang="en-GB" altLang="ko-KR" b="1" dirty="0" err="1" smtClean="0">
                <a:latin typeface="Times New Roman" panose="02020603050405020304" pitchFamily="18" charset="0"/>
                <a:cs typeface="Times New Roman" panose="02020603050405020304" pitchFamily="18" charset="0"/>
              </a:rPr>
              <a:t>Ngâu</a:t>
            </a:r>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841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Cơ</a:t>
            </a:r>
            <a:r>
              <a:rPr lang="en-US" altLang="ko-KR" b="1" dirty="0"/>
              <a:t> </a:t>
            </a:r>
            <a:r>
              <a:rPr lang="en-US" altLang="ko-KR" b="1" dirty="0" err="1"/>
              <a:t>chế</a:t>
            </a:r>
            <a:r>
              <a:rPr lang="en-US" altLang="ko-KR" b="1" dirty="0"/>
              <a:t> </a:t>
            </a:r>
            <a:r>
              <a:rPr lang="en-US" altLang="ko-KR" b="1" dirty="0" err="1"/>
              <a:t>bệnh</a:t>
            </a:r>
            <a:r>
              <a:rPr lang="en-US" altLang="ko-KR" b="1" dirty="0"/>
              <a:t> </a:t>
            </a:r>
            <a:r>
              <a:rPr lang="en-US" altLang="ko-KR" b="1" dirty="0" err="1" smtClean="0"/>
              <a:t>sinh</a:t>
            </a:r>
            <a:endParaRPr lang="ko-KR" altLang="en-US" b="1"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251520" y="1380932"/>
            <a:ext cx="4968552" cy="2777683"/>
          </a:xfrm>
          <a:prstGeom prst="rect">
            <a:avLst/>
          </a:prstGeom>
        </p:spPr>
        <p:txBody>
          <a:bodyPr wrap="square">
            <a:spAutoFit/>
          </a:bodyPr>
          <a:lstStyle/>
          <a:p>
            <a:pPr algn="just">
              <a:lnSpc>
                <a:spcPct val="115000"/>
              </a:lnSpc>
              <a:spcAft>
                <a:spcPts val="600"/>
              </a:spcAft>
            </a:pP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nghẽn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mảnh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hoại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tử</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phát</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400" dirty="0">
                <a:latin typeface="Times New Roman" panose="02020603050405020304" pitchFamily="18" charset="0"/>
                <a:ea typeface="Calibri" panose="020F0502020204030204" pitchFamily="34" charset="0"/>
                <a:cs typeface="Times New Roman" panose="02020603050405020304" pitchFamily="18" charset="0"/>
              </a:rPr>
              <a:t> vi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khuẩn</a:t>
            </a:r>
            <a:r>
              <a:rPr lang="en-US" sz="1400" dirty="0" smtClean="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xe</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Mủ</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theo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phẳng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tự</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đến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khoang</a:t>
            </a:r>
            <a:r>
              <a:rPr lang="en-US" sz="1400" dirty="0">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Quanh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r>
              <a:rPr lang="en-US" sz="1400"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Ngồi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endParaRPr lang="en-US" sz="1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Gian</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cơ</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thắt</a:t>
            </a:r>
            <a:endParaRPr lang="en-US" sz="1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c</a:t>
            </a:r>
            <a:r>
              <a:rPr lang="vi-VN" sz="1400" dirty="0">
                <a:latin typeface="Times New Roman" panose="02020603050405020304" pitchFamily="18" charset="0"/>
                <a:cs typeface="Times New Roman" panose="02020603050405020304" pitchFamily="18" charset="0"/>
              </a:rPr>
              <a:t>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nâng</a:t>
            </a:r>
            <a:r>
              <a:rPr lang="en-US" sz="1400"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sâu</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nửa</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mạn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tính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392944" y="1540221"/>
            <a:ext cx="3552766" cy="2510622"/>
          </a:xfrm>
          <a:prstGeom prst="rect">
            <a:avLst/>
          </a:prstGeom>
        </p:spPr>
      </p:pic>
      <p:sp>
        <p:nvSpPr>
          <p:cNvPr id="8" name="Rectangle 7"/>
          <p:cNvSpPr/>
          <p:nvPr/>
        </p:nvSpPr>
        <p:spPr>
          <a:xfrm>
            <a:off x="3851920" y="4158615"/>
            <a:ext cx="5580112" cy="984885"/>
          </a:xfrm>
          <a:prstGeom prst="rect">
            <a:avLst/>
          </a:prstGeom>
        </p:spPr>
        <p:txBody>
          <a:bodyPr wrap="square">
            <a:spAutoFit/>
          </a:bodyPr>
          <a:lstStyle/>
          <a:p>
            <a:pPr algn="ctr">
              <a:lnSpc>
                <a:spcPct val="150000"/>
              </a:lnSpc>
              <a:spcBef>
                <a:spcPts val="600"/>
              </a:spcBef>
              <a:spcAft>
                <a:spcPts val="6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Hướng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600"/>
              </a:spcAft>
            </a:pPr>
            <a:r>
              <a:rPr lang="en-US" sz="1200" dirty="0">
                <a:latin typeface="Times New Roman" panose="02020603050405020304" pitchFamily="18" charset="0"/>
                <a:ea typeface="MS Mincho"/>
                <a:cs typeface="Times New Roman" panose="02020603050405020304" pitchFamily="18" charset="0"/>
              </a:rPr>
              <a:t>(1.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trên</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cơ</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nâng</a:t>
            </a:r>
            <a:r>
              <a:rPr lang="en-US" sz="1200" dirty="0">
                <a:latin typeface="Times New Roman" panose="02020603050405020304" pitchFamily="18" charset="0"/>
                <a:ea typeface="MS Mincho"/>
                <a:cs typeface="Times New Roman" panose="02020603050405020304" pitchFamily="18" charset="0"/>
              </a:rPr>
              <a:t>, 2.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dưới</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niêm</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mạc</a:t>
            </a:r>
            <a:r>
              <a:rPr lang="en-US" sz="1200" dirty="0">
                <a:latin typeface="Times New Roman" panose="02020603050405020304" pitchFamily="18" charset="0"/>
                <a:ea typeface="MS Mincho"/>
                <a:cs typeface="Times New Roman" panose="02020603050405020304" pitchFamily="18" charset="0"/>
              </a:rPr>
              <a:t>, 3.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ngồi</a:t>
            </a:r>
            <a:r>
              <a:rPr lang="en-US" sz="1200" dirty="0">
                <a:latin typeface="Times New Roman" panose="02020603050405020304" pitchFamily="18" charset="0"/>
                <a:ea typeface="MS Mincho"/>
                <a:cs typeface="Times New Roman" panose="02020603050405020304" pitchFamily="18" charset="0"/>
              </a:rPr>
              <a:t> – </a:t>
            </a:r>
            <a:r>
              <a:rPr lang="en-US" sz="1200" dirty="0" err="1">
                <a:latin typeface="Times New Roman" panose="02020603050405020304" pitchFamily="18" charset="0"/>
                <a:ea typeface="MS Mincho"/>
                <a:cs typeface="Times New Roman" panose="02020603050405020304" pitchFamily="18" charset="0"/>
              </a:rPr>
              <a:t>hậu</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môn</a:t>
            </a:r>
            <a:r>
              <a:rPr lang="en-US" sz="1200" dirty="0">
                <a:latin typeface="Times New Roman" panose="02020603050405020304" pitchFamily="18" charset="0"/>
                <a:ea typeface="MS Mincho"/>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1200" dirty="0">
                <a:latin typeface="Times New Roman" panose="02020603050405020304" pitchFamily="18" charset="0"/>
                <a:ea typeface="MS Mincho"/>
                <a:cs typeface="Times New Roman" panose="02020603050405020304" pitchFamily="18" charset="0"/>
              </a:rPr>
              <a:t>4.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quanh</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hậu</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môn</a:t>
            </a:r>
            <a:r>
              <a:rPr lang="en-US" sz="1200" dirty="0">
                <a:latin typeface="Times New Roman" panose="02020603050405020304" pitchFamily="18" charset="0"/>
                <a:ea typeface="MS Mincho"/>
                <a:cs typeface="Times New Roman" panose="02020603050405020304" pitchFamily="18" charset="0"/>
              </a:rPr>
              <a:t>, 5.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gian</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cơ</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thắt</a:t>
            </a:r>
            <a:r>
              <a:rPr lang="en-US" sz="1200" dirty="0">
                <a:latin typeface="Times New Roman" panose="02020603050405020304" pitchFamily="18" charset="0"/>
                <a:ea typeface="MS Mincho"/>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048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Tree>
    <p:extLst>
      <p:ext uri="{BB962C8B-B14F-4D97-AF65-F5344CB8AC3E}">
        <p14:creationId xmlns:p14="http://schemas.microsoft.com/office/powerpoint/2010/main" val="315091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Áp</a:t>
            </a:r>
            <a:r>
              <a:rPr lang="en-GB" sz="1600" b="1" dirty="0" smtClean="0"/>
              <a:t> </a:t>
            </a:r>
            <a:r>
              <a:rPr lang="en-GB" sz="1600" b="1" dirty="0" err="1" smtClean="0"/>
              <a:t>xe</a:t>
            </a:r>
            <a:r>
              <a:rPr lang="en-GB" sz="1600" b="1" dirty="0" smtClean="0"/>
              <a:t> </a:t>
            </a:r>
            <a:r>
              <a:rPr lang="en-GB" sz="1600" b="1" dirty="0" err="1" smtClean="0"/>
              <a:t>hậu</a:t>
            </a:r>
            <a:r>
              <a:rPr lang="en-GB" sz="1600" b="1" dirty="0" smtClean="0"/>
              <a:t> </a:t>
            </a:r>
            <a:r>
              <a:rPr lang="en-GB" sz="1600" b="1" dirty="0" err="1" smtClean="0"/>
              <a:t>môn</a:t>
            </a:r>
            <a:endParaRPr lang="en-US" sz="1600" b="1" dirty="0"/>
          </a:p>
        </p:txBody>
      </p:sp>
      <p:sp>
        <p:nvSpPr>
          <p:cNvPr id="4" name="Rectangle 3"/>
          <p:cNvSpPr/>
          <p:nvPr/>
        </p:nvSpPr>
        <p:spPr>
          <a:xfrm>
            <a:off x="323528" y="1826653"/>
            <a:ext cx="3961989" cy="2074414"/>
          </a:xfrm>
          <a:prstGeom prst="rect">
            <a:avLst/>
          </a:prstGeom>
        </p:spPr>
        <p:txBody>
          <a:bodyPr wrap="square">
            <a:spAutoFit/>
          </a:bodyPr>
          <a:lstStyle/>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khoang dưới niêm </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mạc</a:t>
            </a:r>
            <a:endParaRPr lang="en-GB"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smtClean="0">
                <a:latin typeface="Times New Roman" panose="02020603050405020304" pitchFamily="18" charset="0"/>
                <a:ea typeface="Calibri" panose="020F0502020204030204" pitchFamily="34" charset="0"/>
                <a:cs typeface="Times New Roman" panose="02020603050405020304" pitchFamily="18" charset="0"/>
              </a:rPr>
              <a:t>Áp </a:t>
            </a:r>
            <a:r>
              <a:rPr lang="vi-VN" sz="1400" dirty="0">
                <a:latin typeface="Times New Roman" panose="02020603050405020304" pitchFamily="18" charset="0"/>
                <a:ea typeface="Calibri" panose="020F0502020204030204" pitchFamily="34" charset="0"/>
                <a:cs typeface="Times New Roman" panose="02020603050405020304" pitchFamily="18" charset="0"/>
              </a:rPr>
              <a:t>xe khoang quanh hậu </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môn</a:t>
            </a:r>
            <a:endParaRPr lang="en-GB"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smtClean="0">
                <a:latin typeface="Times New Roman" panose="02020603050405020304" pitchFamily="18" charset="0"/>
                <a:ea typeface="Calibri" panose="020F0502020204030204" pitchFamily="34" charset="0"/>
                <a:cs typeface="Times New Roman" panose="02020603050405020304" pitchFamily="18" charset="0"/>
              </a:rPr>
              <a:t>Áp </a:t>
            </a:r>
            <a:r>
              <a:rPr lang="vi-VN" sz="1400" dirty="0">
                <a:latin typeface="Times New Roman" panose="02020603050405020304" pitchFamily="18" charset="0"/>
                <a:ea typeface="Calibri" panose="020F0502020204030204" pitchFamily="34" charset="0"/>
                <a:cs typeface="Times New Roman" panose="02020603050405020304" pitchFamily="18" charset="0"/>
              </a:rPr>
              <a:t>xe khoang ngồi hậu môn hay còn gọi là áp xe khoang ngồi trực </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tràng </a:t>
            </a:r>
            <a:endParaRPr lang="en-GB"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smtClean="0">
                <a:latin typeface="Times New Roman" panose="02020603050405020304" pitchFamily="18" charset="0"/>
                <a:ea typeface="Calibri" panose="020F0502020204030204" pitchFamily="34" charset="0"/>
                <a:cs typeface="Times New Roman" panose="02020603050405020304" pitchFamily="18" charset="0"/>
              </a:rPr>
              <a:t>Áp </a:t>
            </a:r>
            <a:r>
              <a:rPr lang="vi-VN" sz="1400" dirty="0">
                <a:latin typeface="Times New Roman" panose="02020603050405020304" pitchFamily="18" charset="0"/>
                <a:ea typeface="Calibri" panose="020F0502020204030204" pitchFamily="34" charset="0"/>
                <a:cs typeface="Times New Roman" panose="02020603050405020304" pitchFamily="18" charset="0"/>
              </a:rPr>
              <a:t>xe gian cơ </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thắt</a:t>
            </a:r>
            <a:endParaRPr lang="en-GB"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buFont typeface="Arial" panose="020B0604020202020204" pitchFamily="34" charset="0"/>
              <a:buChar char="•"/>
            </a:pPr>
            <a:r>
              <a:rPr lang="vi-VN" sz="1400" dirty="0" smtClean="0">
                <a:latin typeface="Times New Roman" panose="02020603050405020304" pitchFamily="18" charset="0"/>
                <a:cs typeface="Times New Roman" panose="02020603050405020304" pitchFamily="18" charset="0"/>
              </a:rPr>
              <a:t>Áp </a:t>
            </a:r>
            <a:r>
              <a:rPr lang="vi-VN" sz="1400" dirty="0">
                <a:latin typeface="Times New Roman" panose="02020603050405020304" pitchFamily="18" charset="0"/>
                <a:cs typeface="Times New Roman" panose="02020603050405020304" pitchFamily="18" charset="0"/>
              </a:rPr>
              <a:t>xe khoang sau trực </a:t>
            </a:r>
            <a:r>
              <a:rPr lang="vi-VN" sz="1400" dirty="0" smtClean="0">
                <a:latin typeface="Times New Roman" panose="02020603050405020304" pitchFamily="18" charset="0"/>
                <a:cs typeface="Times New Roman" panose="02020603050405020304" pitchFamily="18" charset="0"/>
              </a:rPr>
              <a:t>tràng</a:t>
            </a:r>
            <a:endParaRPr lang="en-GB" sz="1400" dirty="0" smtClean="0">
              <a:latin typeface="Times New Roman" panose="02020603050405020304" pitchFamily="18" charset="0"/>
              <a:cs typeface="Times New Roman" panose="02020603050405020304" pitchFamily="18" charset="0"/>
            </a:endParaRPr>
          </a:p>
          <a:p>
            <a:pPr marL="171450" lvl="0" indent="-171450" algn="just">
              <a:lnSpc>
                <a:spcPct val="115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nâng</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ngựa</a:t>
            </a:r>
            <a:endParaRPr lang="en-US" sz="1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427984" y="1495708"/>
            <a:ext cx="3877830" cy="2736304"/>
          </a:xfrm>
          <a:prstGeom prst="rect">
            <a:avLst/>
          </a:prstGeom>
        </p:spPr>
      </p:pic>
      <p:sp>
        <p:nvSpPr>
          <p:cNvPr id="6" name="Rectangle 5"/>
          <p:cNvSpPr/>
          <p:nvPr/>
        </p:nvSpPr>
        <p:spPr>
          <a:xfrm>
            <a:off x="5137235" y="4497228"/>
            <a:ext cx="245932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Vị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11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Áp</a:t>
            </a:r>
            <a:r>
              <a:rPr lang="en-GB" sz="1600" b="1" dirty="0" smtClean="0"/>
              <a:t> </a:t>
            </a:r>
            <a:r>
              <a:rPr lang="en-GB" sz="1600" b="1" dirty="0" err="1" smtClean="0"/>
              <a:t>xe</a:t>
            </a:r>
            <a:r>
              <a:rPr lang="en-GB" sz="1600" b="1" dirty="0" smtClean="0"/>
              <a:t> </a:t>
            </a:r>
            <a:r>
              <a:rPr lang="en-GB" sz="1600" b="1" dirty="0" err="1" smtClean="0"/>
              <a:t>khoang</a:t>
            </a:r>
            <a:r>
              <a:rPr lang="en-GB" sz="1600" b="1" dirty="0" smtClean="0"/>
              <a:t> </a:t>
            </a:r>
            <a:r>
              <a:rPr lang="en-GB" sz="1600" b="1" dirty="0" err="1" smtClean="0"/>
              <a:t>sau</a:t>
            </a:r>
            <a:r>
              <a:rPr lang="en-GB" sz="1600" b="1" dirty="0" smtClean="0"/>
              <a:t> </a:t>
            </a:r>
            <a:r>
              <a:rPr lang="en-GB" sz="1600" b="1" dirty="0" err="1" smtClean="0"/>
              <a:t>trực</a:t>
            </a:r>
            <a:r>
              <a:rPr lang="en-GB" sz="1600" b="1" dirty="0" smtClean="0"/>
              <a:t> </a:t>
            </a:r>
            <a:r>
              <a:rPr lang="en-GB" sz="1600" b="1" dirty="0" err="1" smtClean="0"/>
              <a:t>tràng</a:t>
            </a:r>
            <a:endParaRPr lang="en-US" sz="1600" b="1" dirty="0"/>
          </a:p>
        </p:txBody>
      </p:sp>
      <p:pic>
        <p:nvPicPr>
          <p:cNvPr id="4" name="Picture 3"/>
          <p:cNvPicPr>
            <a:picLocks noChangeAspect="1"/>
          </p:cNvPicPr>
          <p:nvPr/>
        </p:nvPicPr>
        <p:blipFill>
          <a:blip r:embed="rId2"/>
          <a:stretch>
            <a:fillRect/>
          </a:stretch>
        </p:blipFill>
        <p:spPr>
          <a:xfrm>
            <a:off x="4788024" y="1157926"/>
            <a:ext cx="3289874" cy="3274678"/>
          </a:xfrm>
          <a:prstGeom prst="rect">
            <a:avLst/>
          </a:prstGeom>
        </p:spPr>
      </p:pic>
      <p:sp>
        <p:nvSpPr>
          <p:cNvPr id="5" name="Rectangle 4"/>
          <p:cNvSpPr/>
          <p:nvPr/>
        </p:nvSpPr>
        <p:spPr>
          <a:xfrm>
            <a:off x="4407171" y="4602956"/>
            <a:ext cx="4719562"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(2).</a:t>
            </a:r>
            <a:endParaRPr lang="en-US"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611560" y="2139702"/>
            <a:ext cx="3456384" cy="954107"/>
          </a:xfrm>
          <a:prstGeom prst="rect">
            <a:avLst/>
          </a:prstGeom>
        </p:spPr>
        <p:txBody>
          <a:bodyPr wrap="square">
            <a:spAutoFit/>
          </a:bodyPr>
          <a:lstStyle/>
          <a:p>
            <a:pPr marL="285750" indent="-285750">
              <a:buFont typeface="Arial" panose="020B0604020202020204" pitchFamily="34" charset="0"/>
              <a:buChar char="•"/>
            </a:pPr>
            <a:r>
              <a:rPr lang="en-US" sz="1400" dirty="0" smtClean="0">
                <a:latin typeface="Times New Roman" panose="02020603050405020304" pitchFamily="18" charset="0"/>
                <a:ea typeface="Calibri" panose="020F0502020204030204" pitchFamily="34" charset="0"/>
              </a:rPr>
              <a:t>Ổ </a:t>
            </a:r>
            <a:r>
              <a:rPr lang="en-US" sz="1400" dirty="0" err="1">
                <a:latin typeface="Times New Roman" panose="02020603050405020304" pitchFamily="18" charset="0"/>
                <a:ea typeface="Calibri" panose="020F0502020204030204" pitchFamily="34" charset="0"/>
              </a:rPr>
              <a:t>mủ</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nằm</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phía</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sau</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trực</a:t>
            </a:r>
            <a:r>
              <a:rPr lang="en-US" sz="1400" dirty="0">
                <a:latin typeface="Times New Roman" panose="02020603050405020304" pitchFamily="18" charset="0"/>
                <a:ea typeface="Calibri" panose="020F0502020204030204" pitchFamily="34" charset="0"/>
              </a:rPr>
              <a:t> </a:t>
            </a:r>
            <a:r>
              <a:rPr lang="en-US" sz="1400" dirty="0" err="1" smtClean="0">
                <a:latin typeface="Times New Roman" panose="02020603050405020304" pitchFamily="18" charset="0"/>
                <a:ea typeface="Calibri" panose="020F0502020204030204" pitchFamily="34" charset="0"/>
              </a:rPr>
              <a:t>tràng</a:t>
            </a:r>
            <a:endParaRPr lang="en-US" sz="1400" dirty="0" smtClean="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a:t>
            </a:r>
            <a:r>
              <a:rPr lang="en-US" sz="1400" dirty="0" err="1" smtClean="0">
                <a:latin typeface="Times New Roman" panose="02020603050405020304" pitchFamily="18" charset="0"/>
                <a:ea typeface="Calibri" panose="020F0502020204030204" pitchFamily="34" charset="0"/>
              </a:rPr>
              <a:t>hành</a:t>
            </a:r>
            <a:r>
              <a:rPr lang="en-US" sz="1400" dirty="0" smtClean="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dưới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cơ</a:t>
            </a:r>
            <a:r>
              <a:rPr lang="en-US" sz="1400" dirty="0">
                <a:latin typeface="Times New Roman" panose="02020603050405020304" pitchFamily="18" charset="0"/>
                <a:ea typeface="Calibri" panose="020F0502020204030204" pitchFamily="34" charset="0"/>
              </a:rPr>
              <a:t> mu – </a:t>
            </a:r>
            <a:r>
              <a:rPr lang="en-US" sz="1400" dirty="0" err="1" smtClean="0">
                <a:latin typeface="Times New Roman" panose="02020603050405020304" pitchFamily="18" charset="0"/>
                <a:ea typeface="Calibri" panose="020F0502020204030204" pitchFamily="34" charset="0"/>
              </a:rPr>
              <a:t>cụt</a:t>
            </a:r>
            <a:endParaRPr lang="en-US" sz="1400" dirty="0" smtClean="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a:t>
            </a:r>
            <a:r>
              <a:rPr lang="en-US" sz="1400" dirty="0" err="1" smtClean="0">
                <a:latin typeface="Times New Roman" panose="02020603050405020304" pitchFamily="18" charset="0"/>
                <a:ea typeface="Calibri" panose="020F0502020204030204" pitchFamily="34" charset="0"/>
              </a:rPr>
              <a:t>hành</a:t>
            </a:r>
            <a:r>
              <a:rPr lang="en-US" sz="1400" dirty="0" smtClean="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phúc</a:t>
            </a:r>
            <a:r>
              <a:rPr lang="en-US" sz="1400" dirty="0">
                <a:latin typeface="Times New Roman" panose="02020603050405020304" pitchFamily="18" charset="0"/>
                <a:ea typeface="Calibri" panose="020F0502020204030204" pitchFamily="34" charset="0"/>
              </a:rPr>
              <a:t> </a:t>
            </a:r>
            <a:r>
              <a:rPr lang="en-US" sz="1400" dirty="0" err="1" smtClean="0">
                <a:latin typeface="Times New Roman" panose="02020603050405020304" pitchFamily="18" charset="0"/>
                <a:ea typeface="Calibri" panose="020F0502020204030204" pitchFamily="34" charset="0"/>
              </a:rPr>
              <a:t>mạc</a:t>
            </a:r>
            <a:endParaRPr lang="en-US" sz="1400" dirty="0" smtClean="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a:latin typeface="Times New Roman" panose="02020603050405020304" pitchFamily="18" charset="0"/>
                <a:ea typeface="Calibri" panose="020F0502020204030204" pitchFamily="34" charset="0"/>
              </a:rPr>
              <a:t>H</a:t>
            </a:r>
            <a:r>
              <a:rPr lang="en-US" sz="1400" dirty="0" smtClean="0">
                <a:latin typeface="Times New Roman" panose="02020603050405020304" pitchFamily="18" charset="0"/>
                <a:ea typeface="Calibri" panose="020F0502020204030204" pitchFamily="34" charset="0"/>
              </a:rPr>
              <a:t>ai </a:t>
            </a:r>
            <a:r>
              <a:rPr lang="en-US" sz="1400" dirty="0" err="1">
                <a:latin typeface="Times New Roman" panose="02020603050405020304" pitchFamily="18" charset="0"/>
                <a:ea typeface="Calibri" panose="020F0502020204030204" pitchFamily="34" charset="0"/>
              </a:rPr>
              <a:t>bên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mạc</a:t>
            </a:r>
            <a:r>
              <a:rPr lang="en-US" sz="1400" dirty="0">
                <a:latin typeface="Times New Roman" panose="02020603050405020304" pitchFamily="18" charset="0"/>
                <a:ea typeface="Calibri" panose="020F0502020204030204" pitchFamily="34" charset="0"/>
              </a:rPr>
              <a:t> </a:t>
            </a:r>
            <a:r>
              <a:rPr lang="en-US" sz="1400" dirty="0" err="1" smtClean="0">
                <a:latin typeface="Times New Roman" panose="02020603050405020304" pitchFamily="18" charset="0"/>
                <a:ea typeface="Calibri" panose="020F0502020204030204" pitchFamily="34" charset="0"/>
              </a:rPr>
              <a:t>chậu</a:t>
            </a:r>
            <a:endParaRPr lang="en-US" sz="1400" dirty="0"/>
          </a:p>
        </p:txBody>
      </p:sp>
    </p:spTree>
    <p:extLst>
      <p:ext uri="{BB962C8B-B14F-4D97-AF65-F5344CB8AC3E}">
        <p14:creationId xmlns:p14="http://schemas.microsoft.com/office/powerpoint/2010/main" val="13733765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dirty="0" err="1" smtClean="0"/>
              <a:t>Áp</a:t>
            </a:r>
            <a:r>
              <a:rPr lang="en-GB" dirty="0" smtClean="0"/>
              <a:t> </a:t>
            </a:r>
            <a:r>
              <a:rPr lang="en-GB" dirty="0" err="1" smtClean="0"/>
              <a:t>xe</a:t>
            </a:r>
            <a:r>
              <a:rPr lang="en-GB" dirty="0" smtClean="0"/>
              <a:t> </a:t>
            </a:r>
            <a:r>
              <a:rPr lang="en-GB" dirty="0" err="1" smtClean="0"/>
              <a:t>hậu</a:t>
            </a:r>
            <a:r>
              <a:rPr lang="en-GB" dirty="0" smtClean="0"/>
              <a:t> </a:t>
            </a:r>
            <a:r>
              <a:rPr lang="en-GB" dirty="0" err="1" smtClean="0"/>
              <a:t>môn</a:t>
            </a:r>
            <a:r>
              <a:rPr lang="en-GB" dirty="0" smtClean="0"/>
              <a:t> </a:t>
            </a:r>
            <a:r>
              <a:rPr lang="en-GB" dirty="0" err="1" smtClean="0"/>
              <a:t>trên</a:t>
            </a:r>
            <a:r>
              <a:rPr lang="en-GB" dirty="0" smtClean="0"/>
              <a:t> </a:t>
            </a:r>
            <a:r>
              <a:rPr lang="en-GB" dirty="0" err="1" smtClean="0"/>
              <a:t>cơ</a:t>
            </a:r>
            <a:r>
              <a:rPr lang="en-GB" dirty="0" smtClean="0"/>
              <a:t> </a:t>
            </a:r>
            <a:r>
              <a:rPr lang="en-GB" dirty="0" err="1" smtClean="0"/>
              <a:t>nâng</a:t>
            </a:r>
            <a:endParaRPr lang="en-US" dirty="0"/>
          </a:p>
        </p:txBody>
      </p:sp>
      <p:sp>
        <p:nvSpPr>
          <p:cNvPr id="4" name="Rectangle 3"/>
          <p:cNvSpPr/>
          <p:nvPr/>
        </p:nvSpPr>
        <p:spPr>
          <a:xfrm>
            <a:off x="179512" y="1695052"/>
            <a:ext cx="4680520" cy="2550122"/>
          </a:xfrm>
          <a:prstGeom prst="rect">
            <a:avLst/>
          </a:prstGeom>
        </p:spPr>
        <p:txBody>
          <a:bodyPr wrap="square">
            <a:spAutoFit/>
          </a:bodyPr>
          <a:lstStyle/>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400" dirty="0">
                <a:latin typeface="Times New Roman" panose="02020603050405020304" pitchFamily="18" charset="0"/>
                <a:ea typeface="Calibri" panose="020F0502020204030204" pitchFamily="34" charset="0"/>
                <a:cs typeface="Times New Roman" panose="02020603050405020304" pitchFamily="18" charset="0"/>
              </a:rPr>
              <a:t> I: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ổ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nhiễm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khuẩn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ổ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nhiễm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kèm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kèm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400" dirty="0">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cùng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bên</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II: </a:t>
            </a:r>
            <a:r>
              <a:rPr lang="en-US" sz="1400" dirty="0" smtClean="0">
                <a:latin typeface="Times New Roman" panose="02020603050405020304" pitchFamily="18" charset="0"/>
                <a:ea typeface="MS Mincho"/>
                <a:cs typeface="Times New Roman" panose="02020603050405020304" pitchFamily="18" charset="0"/>
              </a:rPr>
              <a:t>ổ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phát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ngồi</a:t>
            </a:r>
            <a:r>
              <a:rPr lang="en-US" sz="1400" dirty="0">
                <a:latin typeface="Times New Roman" panose="02020603050405020304" pitchFamily="18" charset="0"/>
                <a:ea typeface="MS Mincho"/>
                <a:cs typeface="Times New Roman" panose="02020603050405020304" pitchFamily="18" charset="0"/>
              </a:rPr>
              <a:t> –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cùng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III: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phía</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ngoài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thắt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ổ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phát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là</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sâu</a:t>
            </a:r>
            <a:r>
              <a:rPr lang="en-US" sz="1400" dirty="0">
                <a:latin typeface="Times New Roman" panose="02020603050405020304" pitchFamily="18" charset="0"/>
                <a:ea typeface="MS Mincho"/>
                <a:cs typeface="Times New Roman" panose="02020603050405020304" pitchFamily="18" charset="0"/>
              </a:rPr>
              <a: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60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IV: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phía</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ngoài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thắt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đồng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thời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cả</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hai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sâu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và</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ngồi</a:t>
            </a:r>
            <a:r>
              <a:rPr lang="en-US" sz="1400" dirty="0">
                <a:latin typeface="Times New Roman" panose="02020603050405020304" pitchFamily="18" charset="0"/>
                <a:ea typeface="MS Mincho"/>
                <a:cs typeface="Times New Roman" panose="02020603050405020304" pitchFamily="18" charset="0"/>
              </a:rPr>
              <a:t> –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một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hoặc</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cả</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hai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076056" y="1292847"/>
            <a:ext cx="3600400" cy="2647055"/>
          </a:xfrm>
          <a:prstGeom prst="rect">
            <a:avLst/>
          </a:prstGeom>
        </p:spPr>
      </p:pic>
      <p:sp>
        <p:nvSpPr>
          <p:cNvPr id="6" name="Rectangle 5"/>
          <p:cNvSpPr/>
          <p:nvPr/>
        </p:nvSpPr>
        <p:spPr>
          <a:xfrm>
            <a:off x="5724128" y="4106675"/>
            <a:ext cx="255069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7" name="Rectangle 6"/>
          <p:cNvSpPr/>
          <p:nvPr/>
        </p:nvSpPr>
        <p:spPr>
          <a:xfrm>
            <a:off x="395536" y="1232346"/>
            <a:ext cx="5230919" cy="307777"/>
          </a:xfrm>
          <a:prstGeom prst="rect">
            <a:avLst/>
          </a:prstGeom>
        </p:spPr>
        <p:txBody>
          <a:bodyPr wrap="none">
            <a:spAutoFit/>
          </a:bodyPr>
          <a:lstStyle/>
          <a:p>
            <a:r>
              <a:rPr lang="en-US" sz="1400" dirty="0" err="1">
                <a:latin typeface="Times New Roman" panose="02020603050405020304" pitchFamily="18" charset="0"/>
                <a:ea typeface="Calibri" panose="020F0502020204030204" pitchFamily="34" charset="0"/>
              </a:rPr>
              <a:t>Áp</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xe</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cơ</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nâng</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được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phân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thành</a:t>
            </a:r>
            <a:r>
              <a:rPr lang="en-US" sz="1400" dirty="0">
                <a:latin typeface="Times New Roman" panose="02020603050405020304" pitchFamily="18" charset="0"/>
                <a:ea typeface="Calibri" panose="020F0502020204030204" pitchFamily="34" charset="0"/>
              </a:rPr>
              <a:t> 4 </a:t>
            </a:r>
            <a:r>
              <a:rPr lang="en-US" sz="1400" dirty="0" err="1">
                <a:latin typeface="Times New Roman" panose="02020603050405020304" pitchFamily="18" charset="0"/>
                <a:ea typeface="Calibri" panose="020F0502020204030204" pitchFamily="34" charset="0"/>
              </a:rPr>
              <a:t>loại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theo</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tác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giả</a:t>
            </a:r>
            <a:r>
              <a:rPr lang="en-US" sz="1400" dirty="0">
                <a:latin typeface="Times New Roman" panose="02020603050405020304" pitchFamily="18" charset="0"/>
                <a:ea typeface="Calibri" panose="020F0502020204030204" pitchFamily="34" charset="0"/>
              </a:rPr>
              <a:t> Ortega (2017):</a:t>
            </a:r>
            <a:endParaRPr lang="en-US" sz="1400" dirty="0"/>
          </a:p>
        </p:txBody>
      </p:sp>
      <p:sp>
        <p:nvSpPr>
          <p:cNvPr id="8" name="TextBox 7"/>
          <p:cNvSpPr txBox="1"/>
          <p:nvPr/>
        </p:nvSpPr>
        <p:spPr>
          <a:xfrm>
            <a:off x="395536" y="4587974"/>
            <a:ext cx="4769254"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Phức</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tạp</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ngày</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càng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nhiều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điều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trị</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khó</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bệnh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nhân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tái</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phát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nhiều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lần</a:t>
            </a:r>
            <a:r>
              <a:rPr lang="en-SG" sz="1300" dirty="0" smtClean="0">
                <a:solidFill>
                  <a:srgbClr val="FF0000"/>
                </a:solidFill>
                <a:latin typeface="Times New Roman" panose="02020603050405020304" pitchFamily="18" charset="0"/>
                <a:cs typeface="Times New Roman" panose="02020603050405020304" pitchFamily="18" charset="0"/>
              </a:rPr>
              <a:t>.</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8757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Áp</a:t>
            </a:r>
            <a:r>
              <a:rPr lang="en-GB" sz="1600" b="1" dirty="0" smtClean="0"/>
              <a:t> </a:t>
            </a:r>
            <a:r>
              <a:rPr lang="en-GB" sz="1600" b="1" dirty="0" err="1" smtClean="0"/>
              <a:t>xe</a:t>
            </a:r>
            <a:r>
              <a:rPr lang="en-GB" sz="1600" b="1" dirty="0" smtClean="0"/>
              <a:t> </a:t>
            </a:r>
            <a:r>
              <a:rPr lang="en-GB" sz="1600" b="1" dirty="0" err="1" smtClean="0"/>
              <a:t>hậu</a:t>
            </a:r>
            <a:r>
              <a:rPr lang="en-GB" sz="1600" b="1" dirty="0" smtClean="0"/>
              <a:t> </a:t>
            </a:r>
            <a:r>
              <a:rPr lang="en-GB" sz="1600" b="1" dirty="0" err="1" smtClean="0"/>
              <a:t>môn</a:t>
            </a:r>
            <a:r>
              <a:rPr lang="en-GB" sz="1600" b="1" dirty="0" smtClean="0"/>
              <a:t> </a:t>
            </a:r>
            <a:r>
              <a:rPr lang="en-GB" sz="1600" b="1" dirty="0" err="1" smtClean="0"/>
              <a:t>hình</a:t>
            </a:r>
            <a:r>
              <a:rPr lang="en-GB" sz="1600" b="1" dirty="0" smtClean="0"/>
              <a:t> </a:t>
            </a:r>
            <a:r>
              <a:rPr lang="en-GB" sz="1600" b="1" dirty="0" err="1" smtClean="0"/>
              <a:t>móng</a:t>
            </a:r>
            <a:r>
              <a:rPr lang="en-GB" sz="1600" b="1" dirty="0" smtClean="0"/>
              <a:t> </a:t>
            </a:r>
            <a:r>
              <a:rPr lang="en-GB" sz="1600" b="1" dirty="0" err="1" smtClean="0"/>
              <a:t>ngựa</a:t>
            </a:r>
            <a:endParaRPr lang="en-US" sz="1600" b="1" dirty="0"/>
          </a:p>
        </p:txBody>
      </p:sp>
      <p:sp>
        <p:nvSpPr>
          <p:cNvPr id="4" name="Rectangle 3"/>
          <p:cNvSpPr/>
          <p:nvPr/>
        </p:nvSpPr>
        <p:spPr>
          <a:xfrm>
            <a:off x="139426" y="1563638"/>
            <a:ext cx="5832648" cy="1868204"/>
          </a:xfrm>
          <a:prstGeom prst="rect">
            <a:avLst/>
          </a:prstGeom>
        </p:spPr>
        <p:txBody>
          <a:bodyPr wrap="square">
            <a:spAutoFit/>
          </a:bodyPr>
          <a:lstStyle/>
          <a:p>
            <a:pPr marR="0" lvl="0" algn="just">
              <a:lnSpc>
                <a:spcPct val="115000"/>
              </a:lnSpc>
              <a:spcBef>
                <a:spcPts val="0"/>
              </a:spcBef>
              <a:spcAft>
                <a:spcPts val="600"/>
              </a:spcAft>
              <a:tabLst>
                <a:tab pos="228600" algn="l"/>
                <a:tab pos="457200" algn="l"/>
              </a:tabLst>
            </a:pP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a:t>
            </a:r>
            <a:r>
              <a:rPr lang="en-US" sz="1200" dirty="0">
                <a:latin typeface="Times New Roman" panose="02020603050405020304" pitchFamily="18" charset="0"/>
                <a:ea typeface="Calibri" panose="020F0502020204030204" pitchFamily="34" charset="0"/>
                <a:cs typeface="Times New Roman" panose="02020603050405020304" pitchFamily="18" charset="0"/>
              </a:rPr>
              <a:t> Ortega (2017):</a:t>
            </a:r>
          </a:p>
          <a:p>
            <a:pPr marL="342900" marR="0" lvl="0" indent="-342900" algn="just">
              <a:lnSpc>
                <a:spcPct val="115000"/>
              </a:lnSpc>
              <a:spcBef>
                <a:spcPts val="0"/>
              </a:spcBef>
              <a:spcAft>
                <a:spcPts val="0"/>
              </a:spcAft>
              <a:buFont typeface="Symbol" panose="05050102010706020507" pitchFamily="18" charset="2"/>
              <a:buChar char=""/>
            </a:pP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smtClean="0">
                <a:latin typeface="Times New Roman" panose="02020603050405020304" pitchFamily="18" charset="0"/>
                <a:ea typeface="Calibri" panose="020F0502020204030204" pitchFamily="34" charset="0"/>
                <a:cs typeface="Times New Roman" panose="02020603050405020304" pitchFamily="18" charset="0"/>
              </a:rPr>
              <a:t>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mặt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spc="50" dirty="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15000"/>
              </a:lnSpc>
              <a:spcBef>
                <a:spcPts val="0"/>
              </a:spcBef>
              <a:spcAft>
                <a:spcPts val="0"/>
              </a:spcAft>
              <a:buFont typeface="Symbol" panose="05050102010706020507" pitchFamily="18" charset="2"/>
              <a:buChar char=""/>
            </a:pP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smtClean="0">
                <a:latin typeface="Times New Roman" panose="02020603050405020304" pitchFamily="18" charset="0"/>
                <a:ea typeface="Calibri" panose="020F0502020204030204" pitchFamily="34" charset="0"/>
                <a:cs typeface="Times New Roman" panose="02020603050405020304" pitchFamily="18" charset="0"/>
              </a:rPr>
              <a:t>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mặt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bao</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15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nông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spcAft>
                <a:spcPts val="600"/>
              </a:spcAft>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977100" y="987574"/>
            <a:ext cx="3131840" cy="3114441"/>
          </a:xfrm>
          <a:prstGeom prst="rect">
            <a:avLst/>
          </a:prstGeom>
        </p:spPr>
      </p:pic>
      <p:pic>
        <p:nvPicPr>
          <p:cNvPr id="6" name="Picture 5"/>
          <p:cNvPicPr>
            <a:picLocks noChangeAspect="1"/>
          </p:cNvPicPr>
          <p:nvPr/>
        </p:nvPicPr>
        <p:blipFill>
          <a:blip r:embed="rId3"/>
          <a:stretch>
            <a:fillRect/>
          </a:stretch>
        </p:blipFill>
        <p:spPr>
          <a:xfrm>
            <a:off x="3439897" y="2645996"/>
            <a:ext cx="2563535" cy="2232248"/>
          </a:xfrm>
          <a:prstGeom prst="rect">
            <a:avLst/>
          </a:prstGeom>
        </p:spPr>
      </p:pic>
      <p:sp>
        <p:nvSpPr>
          <p:cNvPr id="7" name="Rectangle 6"/>
          <p:cNvSpPr/>
          <p:nvPr/>
        </p:nvSpPr>
        <p:spPr>
          <a:xfrm>
            <a:off x="6228184" y="4351630"/>
            <a:ext cx="1903085"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95536" y="1203598"/>
            <a:ext cx="4466287"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Ít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nhất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là</a:t>
            </a:r>
            <a:r>
              <a:rPr lang="en-SG" sz="1300" dirty="0" smtClean="0">
                <a:solidFill>
                  <a:srgbClr val="FF0000"/>
                </a:solidFill>
                <a:latin typeface="Times New Roman" panose="02020603050405020304" pitchFamily="18" charset="0"/>
                <a:cs typeface="Times New Roman" panose="02020603050405020304" pitchFamily="18" charset="0"/>
              </a:rPr>
              <a:t> 2 </a:t>
            </a:r>
            <a:r>
              <a:rPr lang="en-SG" sz="1300" dirty="0" err="1" smtClean="0">
                <a:solidFill>
                  <a:srgbClr val="FF0000"/>
                </a:solidFill>
                <a:latin typeface="Times New Roman" panose="02020603050405020304" pitchFamily="18" charset="0"/>
                <a:cs typeface="Times New Roman" panose="02020603050405020304" pitchFamily="18" charset="0"/>
              </a:rPr>
              <a:t>bên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đa</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số</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là</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phía</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sau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vì</a:t>
            </a:r>
            <a:r>
              <a:rPr lang="en-SG" sz="1300" dirty="0" smtClean="0">
                <a:solidFill>
                  <a:srgbClr val="FF0000"/>
                </a:solidFill>
                <a:latin typeface="Times New Roman" panose="02020603050405020304" pitchFamily="18" charset="0"/>
                <a:cs typeface="Times New Roman" panose="02020603050405020304" pitchFamily="18" charset="0"/>
              </a:rPr>
              <a:t> &gt;1/2 </a:t>
            </a:r>
            <a:r>
              <a:rPr lang="en-SG" sz="1300" dirty="0" err="1" smtClean="0">
                <a:solidFill>
                  <a:srgbClr val="FF0000"/>
                </a:solidFill>
                <a:latin typeface="Times New Roman" panose="02020603050405020304" pitchFamily="18" charset="0"/>
                <a:cs typeface="Times New Roman" panose="02020603050405020304" pitchFamily="18" charset="0"/>
              </a:rPr>
              <a:t>khe</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tuyến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là</a:t>
            </a:r>
            <a:r>
              <a:rPr lang="en-SG" sz="1300" dirty="0" smtClean="0">
                <a:solidFill>
                  <a:srgbClr val="FF0000"/>
                </a:solidFill>
                <a:latin typeface="Times New Roman" panose="02020603050405020304" pitchFamily="18" charset="0"/>
                <a:cs typeface="Times New Roman" panose="02020603050405020304" pitchFamily="18" charset="0"/>
              </a:rPr>
              <a:t> ở </a:t>
            </a:r>
            <a:r>
              <a:rPr lang="en-SG" sz="1300" dirty="0" err="1" smtClean="0">
                <a:solidFill>
                  <a:srgbClr val="FF0000"/>
                </a:solidFill>
                <a:latin typeface="Times New Roman" panose="02020603050405020304" pitchFamily="18" charset="0"/>
                <a:cs typeface="Times New Roman" panose="02020603050405020304" pitchFamily="18" charset="0"/>
              </a:rPr>
              <a:t>phía</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sau</a:t>
            </a:r>
            <a:r>
              <a:rPr lang="en-SG" sz="1300" dirty="0" smtClean="0">
                <a:solidFill>
                  <a:srgbClr val="FF0000"/>
                </a:solidFill>
                <a:latin typeface="Times New Roman" panose="02020603050405020304" pitchFamily="18" charset="0"/>
                <a:cs typeface="Times New Roman" panose="02020603050405020304" pitchFamily="18" charset="0"/>
              </a:rPr>
              <a:t>.</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376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Phân</a:t>
            </a:r>
            <a:r>
              <a:rPr lang="en-GB" sz="1600" b="1" dirty="0" smtClean="0"/>
              <a:t> </a:t>
            </a:r>
            <a:r>
              <a:rPr lang="en-GB" sz="1600" b="1" dirty="0" err="1" smtClean="0"/>
              <a:t>loại</a:t>
            </a:r>
            <a:r>
              <a:rPr lang="en-GB" sz="1600" b="1" dirty="0" smtClean="0"/>
              <a:t> </a:t>
            </a:r>
            <a:r>
              <a:rPr lang="en-GB" sz="1600" b="1" dirty="0" err="1" smtClean="0"/>
              <a:t>rò</a:t>
            </a:r>
            <a:r>
              <a:rPr lang="en-GB" sz="1600" b="1" dirty="0" smtClean="0"/>
              <a:t> </a:t>
            </a:r>
            <a:r>
              <a:rPr lang="en-GB" sz="1600" b="1" dirty="0" err="1" smtClean="0"/>
              <a:t>hậu</a:t>
            </a:r>
            <a:r>
              <a:rPr lang="en-GB" sz="1600" b="1" dirty="0" smtClean="0"/>
              <a:t> </a:t>
            </a:r>
            <a:r>
              <a:rPr lang="en-GB" sz="1600" b="1" dirty="0" err="1" smtClean="0"/>
              <a:t>môn</a:t>
            </a:r>
            <a:r>
              <a:rPr lang="en-GB" sz="1600" b="1" dirty="0" smtClean="0"/>
              <a:t> </a:t>
            </a:r>
            <a:r>
              <a:rPr lang="en-GB" sz="1600" b="1" dirty="0" err="1" smtClean="0"/>
              <a:t>theo</a:t>
            </a:r>
            <a:r>
              <a:rPr lang="en-GB" sz="1600" b="1" dirty="0" smtClean="0"/>
              <a:t> Park</a:t>
            </a:r>
            <a:endParaRPr lang="en-US" sz="1600" b="1" dirty="0"/>
          </a:p>
        </p:txBody>
      </p:sp>
      <p:graphicFrame>
        <p:nvGraphicFramePr>
          <p:cNvPr id="8" name="Table 7"/>
          <p:cNvGraphicFramePr>
            <a:graphicFrameLocks noGrp="1"/>
          </p:cNvGraphicFramePr>
          <p:nvPr>
            <p:extLst>
              <p:ext uri="{D42A27DB-BD31-4B8C-83A1-F6EECF244321}">
                <p14:modId xmlns:p14="http://schemas.microsoft.com/office/powerpoint/2010/main" val="3424016616"/>
              </p:ext>
            </p:extLst>
          </p:nvPr>
        </p:nvGraphicFramePr>
        <p:xfrm>
          <a:off x="4283968" y="987573"/>
          <a:ext cx="4104456" cy="4104452"/>
        </p:xfrm>
        <a:graphic>
          <a:graphicData uri="http://schemas.openxmlformats.org/drawingml/2006/table">
            <a:tbl>
              <a:tblPr firstRow="1" firstCol="1" bandRow="1"/>
              <a:tblGrid>
                <a:gridCol w="4104456">
                  <a:extLst>
                    <a:ext uri="{9D8B030D-6E8A-4147-A177-3AD203B41FA5}">
                      <a16:colId xmlns="" xmlns:a16="http://schemas.microsoft.com/office/drawing/2014/main" val="648882697"/>
                    </a:ext>
                  </a:extLst>
                </a:gridCol>
              </a:tblGrid>
              <a:tr h="384176">
                <a:tc>
                  <a:txBody>
                    <a:bodyPr/>
                    <a:lstStyle/>
                    <a:p>
                      <a:pPr marL="0" marR="0" indent="0" algn="just" defTabSz="914400" rtl="0" eaLnBrk="1" fontAlgn="auto" latinLnBrk="1" hangingPunct="1">
                        <a:lnSpc>
                          <a:spcPct val="150000"/>
                        </a:lnSpc>
                        <a:spcBef>
                          <a:spcPts val="0"/>
                        </a:spcBef>
                        <a:spcAft>
                          <a:spcPts val="0"/>
                        </a:spcAft>
                        <a:buClrTx/>
                        <a:buSzTx/>
                        <a:buFontTx/>
                        <a:buNone/>
                        <a:tabLst/>
                        <a:defRPr/>
                      </a:pP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smtClean="0">
                          <a:effectLst/>
                          <a:latin typeface="Times New Roman" panose="02020603050405020304" pitchFamily="18" charset="0"/>
                          <a:ea typeface="Calibri" panose="020F0502020204030204" pitchFamily="34" charset="0"/>
                          <a:cs typeface="Times New Roman" panose="02020603050405020304" pitchFamily="18" charset="0"/>
                        </a:rPr>
                        <a:t>môn</a:t>
                      </a:r>
                      <a:endParaRPr lang="en-US" sz="7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700" dirty="0" smtClean="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0304257"/>
                  </a:ext>
                </a:extLst>
              </a:tr>
              <a:tr h="19580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5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41914072"/>
                  </a:ext>
                </a:extLst>
              </a:tr>
              <a:tr h="19580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đơn giản gian cơ thắt thấp</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223451129"/>
                  </a:ext>
                </a:extLst>
              </a:tr>
              <a:tr h="19580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có nhánh chột cao</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589179628"/>
                  </a:ext>
                </a:extLst>
              </a:tr>
              <a:tr h="19580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63775428"/>
                  </a:ext>
                </a:extLst>
              </a:tr>
              <a:tr h="391608">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cao với lỗ mở vào trực tràng, không có lỗ ngoài vùng tầng sinh môn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68009166"/>
                  </a:ext>
                </a:extLst>
              </a:tr>
              <a:tr h="19580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63220530"/>
                  </a:ext>
                </a:extLst>
              </a:tr>
              <a:tr h="19580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thứ phát sau các bệnh lý vùng chậu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31813466"/>
                  </a:ext>
                </a:extLst>
              </a:tr>
              <a:tr h="19580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xuyên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395008396"/>
                  </a:ext>
                </a:extLst>
              </a:tr>
              <a:tr h="19580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Không phức tạp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37532287"/>
                  </a:ext>
                </a:extLst>
              </a:tr>
              <a:tr h="19580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chột</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23229263"/>
                  </a:ext>
                </a:extLst>
              </a:tr>
              <a:tr h="19580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42235250"/>
                  </a:ext>
                </a:extLst>
              </a:tr>
              <a:tr h="19580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Không phức tạp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748191093"/>
                  </a:ext>
                </a:extLst>
              </a:tr>
              <a:tr h="19580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hậu môn hình móng ngựa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03321622"/>
                  </a:ext>
                </a:extLst>
              </a:tr>
              <a:tr h="19580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81756737"/>
                  </a:ext>
                </a:extLst>
              </a:tr>
              <a:tr h="19580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Thứ phát sau rò hậu môn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50895945"/>
                  </a:ext>
                </a:extLst>
              </a:tr>
              <a:tr h="19580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Do chấn thương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23074348"/>
                  </a:ext>
                </a:extLst>
              </a:tr>
              <a:tr h="19580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Do các bệnh lý viêm vùng chậu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09002571"/>
                  </a:ext>
                </a:extLst>
              </a:tr>
              <a:tr h="19580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ruột</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96523547"/>
                  </a:ext>
                </a:extLst>
              </a:tr>
            </a:tbl>
          </a:graphicData>
        </a:graphic>
      </p:graphicFrame>
      <p:sp>
        <p:nvSpPr>
          <p:cNvPr id="11" name="Rectangle 10"/>
          <p:cNvSpPr/>
          <p:nvPr/>
        </p:nvSpPr>
        <p:spPr>
          <a:xfrm>
            <a:off x="899592" y="1995686"/>
            <a:ext cx="4572000" cy="1733808"/>
          </a:xfrm>
          <a:prstGeom prst="rect">
            <a:avLst/>
          </a:prstGeom>
        </p:spPr>
        <p:txBody>
          <a:bodyPr>
            <a:spAutoFit/>
          </a:bodyPr>
          <a:lstStyle/>
          <a:p>
            <a:pPr algn="just">
              <a:lnSpc>
                <a:spcPct val="150000"/>
              </a:lnSpc>
            </a:pPr>
            <a:r>
              <a:rPr lang="en-US" sz="1400" dirty="0" err="1">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400" dirty="0">
                <a:latin typeface="Times New Roman" panose="02020603050405020304" pitchFamily="18" charset="0"/>
                <a:ea typeface="Calibri" panose="020F0502020204030204" pitchFamily="34" charset="0"/>
                <a:cs typeface="Times New Roman" panose="02020603050405020304" pitchFamily="18" charset="0"/>
              </a:rPr>
              <a:t> 4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pt-BR" sz="1400" dirty="0">
                <a:latin typeface="Times New Roman" panose="02020603050405020304" pitchFamily="18" charset="0"/>
                <a:ea typeface="Times New Roman" panose="02020603050405020304" pitchFamily="18" charset="0"/>
              </a:rPr>
              <a:t>Gian hai cơ thắt (intersphincteric)</a:t>
            </a:r>
            <a:endParaRPr lang="en-US" sz="1400" dirty="0">
              <a:latin typeface="Times New Roman" panose="02020603050405020304" pitchFamily="18" charset="0"/>
              <a:ea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Transsphincteric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Suprasphincteric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Ngoài</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Extrasphincteric</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p:cNvSpPr txBox="1"/>
          <p:nvPr/>
        </p:nvSpPr>
        <p:spPr>
          <a:xfrm>
            <a:off x="1115616" y="1347614"/>
            <a:ext cx="2440092"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Mối</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tương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quan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của</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cơ</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thắt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ngoài</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5767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Phân</a:t>
            </a:r>
            <a:r>
              <a:rPr lang="en-GB" sz="1600" b="1" dirty="0"/>
              <a:t> </a:t>
            </a:r>
            <a:r>
              <a:rPr lang="en-GB" sz="1600" b="1" dirty="0" err="1"/>
              <a:t>loại</a:t>
            </a:r>
            <a:r>
              <a:rPr lang="en-GB" sz="1600" b="1" dirty="0"/>
              <a:t> </a:t>
            </a:r>
            <a:r>
              <a:rPr lang="en-GB" sz="1600" b="1" dirty="0" err="1"/>
              <a:t>rò</a:t>
            </a:r>
            <a:r>
              <a:rPr lang="en-GB" sz="1600" b="1" dirty="0"/>
              <a:t> </a:t>
            </a:r>
            <a:r>
              <a:rPr lang="en-GB" sz="1600" b="1" dirty="0" err="1"/>
              <a:t>hậu</a:t>
            </a:r>
            <a:r>
              <a:rPr lang="en-GB" sz="1600" b="1" dirty="0"/>
              <a:t> </a:t>
            </a:r>
            <a:r>
              <a:rPr lang="en-GB" sz="1600" b="1" dirty="0" err="1"/>
              <a:t>môn</a:t>
            </a:r>
            <a:r>
              <a:rPr lang="en-GB" sz="1600" b="1" dirty="0"/>
              <a:t> </a:t>
            </a:r>
            <a:r>
              <a:rPr lang="en-GB" sz="1600" b="1" dirty="0" err="1"/>
              <a:t>theo</a:t>
            </a:r>
            <a:r>
              <a:rPr lang="en-GB" sz="1600" b="1" dirty="0"/>
              <a:t> Park</a:t>
            </a:r>
            <a:endParaRPr lang="en-US" sz="1600" b="1" dirty="0"/>
          </a:p>
        </p:txBody>
      </p:sp>
      <p:pic>
        <p:nvPicPr>
          <p:cNvPr id="5" name="Picture 4"/>
          <p:cNvPicPr>
            <a:picLocks noChangeAspect="1"/>
          </p:cNvPicPr>
          <p:nvPr/>
        </p:nvPicPr>
        <p:blipFill>
          <a:blip r:embed="rId2"/>
          <a:stretch>
            <a:fillRect/>
          </a:stretch>
        </p:blipFill>
        <p:spPr>
          <a:xfrm>
            <a:off x="366192" y="2354499"/>
            <a:ext cx="2952328" cy="2409100"/>
          </a:xfrm>
          <a:prstGeom prst="rect">
            <a:avLst/>
          </a:prstGeom>
        </p:spPr>
      </p:pic>
      <p:sp>
        <p:nvSpPr>
          <p:cNvPr id="8" name="Rectangle 7"/>
          <p:cNvSpPr/>
          <p:nvPr/>
        </p:nvSpPr>
        <p:spPr>
          <a:xfrm>
            <a:off x="107504" y="4757845"/>
            <a:ext cx="3908442"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250982" y="1718480"/>
            <a:ext cx="3032985" cy="2237570"/>
          </a:xfrm>
          <a:prstGeom prst="rect">
            <a:avLst/>
          </a:prstGeom>
        </p:spPr>
      </p:pic>
      <p:pic>
        <p:nvPicPr>
          <p:cNvPr id="6" name="Picture 5"/>
          <p:cNvPicPr>
            <a:picLocks noChangeAspect="1"/>
          </p:cNvPicPr>
          <p:nvPr/>
        </p:nvPicPr>
        <p:blipFill>
          <a:blip r:embed="rId4"/>
          <a:stretch>
            <a:fillRect/>
          </a:stretch>
        </p:blipFill>
        <p:spPr>
          <a:xfrm>
            <a:off x="2952616" y="1130455"/>
            <a:ext cx="2739181" cy="2283982"/>
          </a:xfrm>
          <a:prstGeom prst="rect">
            <a:avLst/>
          </a:prstGeom>
        </p:spPr>
      </p:pic>
      <p:pic>
        <p:nvPicPr>
          <p:cNvPr id="7" name="Picture 6"/>
          <p:cNvPicPr>
            <a:picLocks noChangeAspect="1"/>
          </p:cNvPicPr>
          <p:nvPr/>
        </p:nvPicPr>
        <p:blipFill>
          <a:blip r:embed="rId5"/>
          <a:stretch>
            <a:fillRect/>
          </a:stretch>
        </p:blipFill>
        <p:spPr>
          <a:xfrm>
            <a:off x="5121505" y="329957"/>
            <a:ext cx="2690855" cy="2097403"/>
          </a:xfrm>
          <a:prstGeom prst="rect">
            <a:avLst/>
          </a:prstGeom>
        </p:spPr>
      </p:pic>
      <p:sp>
        <p:nvSpPr>
          <p:cNvPr id="9" name="Rectangle 8"/>
          <p:cNvSpPr/>
          <p:nvPr/>
        </p:nvSpPr>
        <p:spPr>
          <a:xfrm>
            <a:off x="4195795" y="3333237"/>
            <a:ext cx="5112568" cy="369332"/>
          </a:xfrm>
          <a:prstGeom prst="rect">
            <a:avLst/>
          </a:prstGeom>
        </p:spPr>
        <p:txBody>
          <a:bodyPr wrap="square">
            <a:spAutoFit/>
          </a:bodyPr>
          <a:lstStyle/>
          <a:p>
            <a:pPr algn="ctr">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5704086" y="2726203"/>
            <a:ext cx="1715534"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p:cNvSpPr/>
          <p:nvPr/>
        </p:nvSpPr>
        <p:spPr>
          <a:xfrm>
            <a:off x="7128284" y="423858"/>
            <a:ext cx="1818126"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p:cNvSpPr txBox="1"/>
          <p:nvPr/>
        </p:nvSpPr>
        <p:spPr>
          <a:xfrm>
            <a:off x="3851920" y="4796317"/>
            <a:ext cx="4841390"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Hầu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như</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biết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vì</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dò</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ra</a:t>
            </a:r>
            <a:r>
              <a:rPr lang="en-SG" sz="1300" dirty="0" smtClean="0">
                <a:solidFill>
                  <a:srgbClr val="FF0000"/>
                </a:solidFill>
                <a:latin typeface="Times New Roman" panose="02020603050405020304" pitchFamily="18" charset="0"/>
                <a:cs typeface="Times New Roman" panose="02020603050405020304" pitchFamily="18" charset="0"/>
              </a:rPr>
              <a:t> da </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nó</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sẽ</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lan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lên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qua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cơ</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nâng</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rò</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ra</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da</a:t>
            </a:r>
            <a:endParaRPr lang="en-SG" sz="1300" dirty="0">
              <a:solidFill>
                <a:srgbClr val="FF00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5772754" y="2964628"/>
            <a:ext cx="3281668"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Ko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tổn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thương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cơ</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thắt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chỉ</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tổn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thương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cơ</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nâng</a:t>
            </a:r>
            <a:endParaRPr lang="en-SG" sz="1300"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452856" y="793398"/>
            <a:ext cx="2601565" cy="1492716"/>
          </a:xfrm>
          <a:prstGeom prst="rect">
            <a:avLst/>
          </a:prstGeom>
          <a:noFill/>
        </p:spPr>
        <p:txBody>
          <a:bodyPr wrap="squar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Lỗ</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rò</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nằm</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cao</a:t>
            </a:r>
            <a:r>
              <a:rPr lang="en-SG" sz="1300" dirty="0" smtClean="0">
                <a:solidFill>
                  <a:srgbClr val="FF0000"/>
                </a:solidFill>
                <a:latin typeface="Times New Roman" panose="02020603050405020304" pitchFamily="18" charset="0"/>
                <a:cs typeface="Times New Roman" panose="02020603050405020304" pitchFamily="18" charset="0"/>
              </a:rPr>
              <a:t> 7-8cm so </a:t>
            </a:r>
            <a:r>
              <a:rPr lang="en-SG" sz="1300" dirty="0" err="1" smtClean="0">
                <a:solidFill>
                  <a:srgbClr val="FF0000"/>
                </a:solidFill>
                <a:latin typeface="Times New Roman" panose="02020603050405020304" pitchFamily="18" charset="0"/>
                <a:cs typeface="Times New Roman" panose="02020603050405020304" pitchFamily="18" charset="0"/>
              </a:rPr>
              <a:t>với</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bờ</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ngoài</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thường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là</a:t>
            </a:r>
            <a:r>
              <a:rPr lang="en-SG" sz="1300" dirty="0" smtClean="0">
                <a:solidFill>
                  <a:srgbClr val="FF0000"/>
                </a:solidFill>
                <a:latin typeface="Times New Roman" panose="02020603050405020304" pitchFamily="18" charset="0"/>
                <a:cs typeface="Times New Roman" panose="02020603050405020304" pitchFamily="18" charset="0"/>
              </a:rPr>
              <a:t> do </a:t>
            </a:r>
            <a:r>
              <a:rPr lang="en-SG" sz="1300" dirty="0" err="1" smtClean="0">
                <a:solidFill>
                  <a:srgbClr val="FF0000"/>
                </a:solidFill>
                <a:latin typeface="Times New Roman" panose="02020603050405020304" pitchFamily="18" charset="0"/>
                <a:cs typeface="Times New Roman" panose="02020603050405020304" pitchFamily="18" charset="0"/>
              </a:rPr>
              <a:t>bệnh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lý</a:t>
            </a:r>
            <a:r>
              <a:rPr lang="en-SG" sz="1300" dirty="0" smtClean="0">
                <a:solidFill>
                  <a:srgbClr val="FF0000"/>
                </a:solidFill>
                <a:latin typeface="Times New Roman" panose="02020603050405020304" pitchFamily="18" charset="0"/>
                <a:cs typeface="Times New Roman" panose="02020603050405020304" pitchFamily="18" charset="0"/>
              </a:rPr>
              <a:t> (HIV, </a:t>
            </a:r>
            <a:r>
              <a:rPr lang="en-SG" sz="1300" dirty="0" err="1" smtClean="0">
                <a:solidFill>
                  <a:srgbClr val="FF0000"/>
                </a:solidFill>
                <a:latin typeface="Times New Roman" panose="02020603050405020304" pitchFamily="18" charset="0"/>
                <a:cs typeface="Times New Roman" panose="02020603050405020304" pitchFamily="18" charset="0"/>
              </a:rPr>
              <a:t>lao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ruột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viêm</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ruột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Crohn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Sau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khi</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điều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trị</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rò</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cần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điều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trị</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nguyên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nhân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gây</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ra</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đường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rò.Nhiều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khi</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điều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trị</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nguyên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nhân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cần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điều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trị</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rò</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cũng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hết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nhưng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dễ</a:t>
            </a:r>
            <a:r>
              <a:rPr lang="en-SG" sz="1300" dirty="0" smtClean="0">
                <a:solidFill>
                  <a:srgbClr val="FF0000"/>
                </a:solidFill>
                <a:latin typeface="Times New Roman" panose="02020603050405020304" pitchFamily="18" charset="0"/>
                <a:cs typeface="Times New Roman" panose="02020603050405020304" pitchFamily="18" charset="0"/>
              </a:rPr>
              <a:t>). </a:t>
            </a:r>
            <a:endParaRPr lang="en-SG" sz="1300" dirty="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107503" y="62240"/>
            <a:ext cx="3211017" cy="2492990"/>
          </a:xfrm>
          <a:prstGeom prst="rect">
            <a:avLst/>
          </a:prstGeom>
          <a:noFill/>
        </p:spPr>
        <p:txBody>
          <a:bodyPr wrap="squar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Rò</a:t>
            </a:r>
            <a:r>
              <a:rPr lang="en-SG" sz="1300" dirty="0" smtClean="0">
                <a:solidFill>
                  <a:srgbClr val="FF0000"/>
                </a:solidFill>
                <a:latin typeface="Times New Roman" panose="02020603050405020304" pitchFamily="18" charset="0"/>
                <a:cs typeface="Times New Roman" panose="02020603050405020304" pitchFamily="18" charset="0"/>
              </a:rPr>
              <a:t> HM </a:t>
            </a:r>
            <a:r>
              <a:rPr lang="en-SG" sz="1300" dirty="0" err="1" smtClean="0">
                <a:solidFill>
                  <a:srgbClr val="FF0000"/>
                </a:solidFill>
                <a:latin typeface="Times New Roman" panose="02020603050405020304" pitchFamily="18" charset="0"/>
                <a:cs typeface="Times New Roman" panose="02020603050405020304" pitchFamily="18" charset="0"/>
              </a:rPr>
              <a:t>phức</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tạp</a:t>
            </a:r>
            <a:r>
              <a:rPr lang="en-SG" sz="1300" dirty="0" smtClean="0">
                <a:solidFill>
                  <a:srgbClr val="FF0000"/>
                </a:solidFill>
                <a:latin typeface="Times New Roman" panose="02020603050405020304" pitchFamily="18" charset="0"/>
                <a:cs typeface="Times New Roman" panose="02020603050405020304" pitchFamily="18" charset="0"/>
              </a:rPr>
              <a:t> hay </a:t>
            </a:r>
            <a:r>
              <a:rPr lang="en-SG" sz="1300" dirty="0" err="1" smtClean="0">
                <a:solidFill>
                  <a:srgbClr val="FF0000"/>
                </a:solidFill>
                <a:latin typeface="Times New Roman" panose="02020603050405020304" pitchFamily="18" charset="0"/>
                <a:cs typeface="Times New Roman" panose="02020603050405020304" pitchFamily="18" charset="0"/>
              </a:rPr>
              <a:t>gặp</a:t>
            </a:r>
            <a:r>
              <a:rPr lang="en-SG" sz="1300" dirty="0" smtClean="0">
                <a:solidFill>
                  <a:srgbClr val="FF0000"/>
                </a:solidFill>
                <a:latin typeface="Times New Roman" panose="02020603050405020304" pitchFamily="18" charset="0"/>
                <a:cs typeface="Times New Roman" panose="02020603050405020304" pitchFamily="18" charset="0"/>
              </a:rPr>
              <a:t> ở VN </a:t>
            </a:r>
            <a:r>
              <a:rPr lang="en-SG" sz="1300" dirty="0" err="1" smtClean="0">
                <a:solidFill>
                  <a:srgbClr val="FF0000"/>
                </a:solidFill>
                <a:latin typeface="Times New Roman" panose="02020603050405020304" pitchFamily="18" charset="0"/>
                <a:cs typeface="Times New Roman" panose="02020603050405020304" pitchFamily="18" charset="0"/>
              </a:rPr>
              <a:t>vì</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ng</a:t>
            </a:r>
            <a:r>
              <a:rPr lang="en-SG" sz="1300" dirty="0" smtClean="0">
                <a:solidFill>
                  <a:srgbClr val="FF0000"/>
                </a:solidFill>
                <a:latin typeface="Times New Roman" panose="02020603050405020304" pitchFamily="18" charset="0"/>
                <a:cs typeface="Times New Roman" panose="02020603050405020304" pitchFamily="18" charset="0"/>
              </a:rPr>
              <a:t> ta hay </a:t>
            </a:r>
            <a:r>
              <a:rPr lang="en-SG" sz="1300" dirty="0" err="1" smtClean="0">
                <a:solidFill>
                  <a:srgbClr val="FF0000"/>
                </a:solidFill>
                <a:latin typeface="Times New Roman" panose="02020603050405020304" pitchFamily="18" charset="0"/>
                <a:cs typeface="Times New Roman" panose="02020603050405020304" pitchFamily="18" charset="0"/>
              </a:rPr>
              <a:t>giấu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bệnh</a:t>
            </a:r>
            <a:r>
              <a:rPr lang="en-SG" sz="1300" dirty="0" smtClean="0">
                <a:solidFill>
                  <a:srgbClr val="FF0000"/>
                </a:solidFill>
                <a:latin typeface="Times New Roman" panose="02020603050405020304" pitchFamily="18" charset="0"/>
                <a:cs typeface="Times New Roman" panose="02020603050405020304" pitchFamily="18" charset="0"/>
              </a:rPr>
              <a:t>.</a:t>
            </a:r>
          </a:p>
          <a:p>
            <a:r>
              <a:rPr lang="en-SG" sz="1300" dirty="0" smtClean="0">
                <a:solidFill>
                  <a:srgbClr val="FF0000"/>
                </a:solidFill>
                <a:latin typeface="Times New Roman" panose="02020603050405020304" pitchFamily="18" charset="0"/>
                <a:cs typeface="Times New Roman" panose="02020603050405020304" pitchFamily="18" charset="0"/>
              </a:rPr>
              <a:t>TH: </a:t>
            </a:r>
            <a:r>
              <a:rPr lang="en-SG" sz="1300" dirty="0" err="1" smtClean="0">
                <a:solidFill>
                  <a:srgbClr val="FF0000"/>
                </a:solidFill>
                <a:latin typeface="Times New Roman" panose="02020603050405020304" pitchFamily="18" charset="0"/>
                <a:cs typeface="Times New Roman" panose="02020603050405020304" pitchFamily="18" charset="0"/>
              </a:rPr>
              <a:t>phụ</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nữ</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sinh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nở</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bị</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rách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tầng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sinh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môn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từ</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âm</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đạo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trực</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tràng</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p>
          <a:p>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Tuy</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nhiên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dễ</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lành</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vì</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âm</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đạo</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dễ</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lành</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hậu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môn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nhiều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mạch</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máu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dò</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a:t>
            </a:r>
            <a:r>
              <a:rPr lang="en-SG" sz="13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3,4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ms</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cần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can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thiệp</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p>
          <a:p>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Điều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trị</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rò</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bằng</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cắt</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nhưng</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ở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nữ</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bán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phần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trước</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cần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cẩn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thận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vì</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phía</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trước</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tam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giác</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niệu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dục</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ít</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do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đan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chéo</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yếu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dễ</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tiêu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tiểu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ko</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tự</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chủ</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Tam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giác</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niệu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dục</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ở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nam</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cơ</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đan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chéo</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vững</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chắc</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106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smtClean="0"/>
              <a:t>Rò</a:t>
            </a:r>
            <a:r>
              <a:rPr lang="en-GB" sz="1600" b="1" dirty="0" smtClean="0"/>
              <a:t> </a:t>
            </a:r>
            <a:r>
              <a:rPr lang="en-GB" sz="1600" b="1" dirty="0" err="1" smtClean="0"/>
              <a:t>hậu</a:t>
            </a:r>
            <a:r>
              <a:rPr lang="en-GB" sz="1600" b="1" dirty="0" smtClean="0"/>
              <a:t> </a:t>
            </a:r>
            <a:r>
              <a:rPr lang="en-GB" sz="1600" b="1" dirty="0" err="1" smtClean="0"/>
              <a:t>môn</a:t>
            </a:r>
            <a:r>
              <a:rPr lang="en-GB" sz="1600" b="1" dirty="0" smtClean="0"/>
              <a:t> </a:t>
            </a:r>
            <a:r>
              <a:rPr lang="en-GB" sz="1600" b="1" dirty="0" err="1" smtClean="0"/>
              <a:t>phức</a:t>
            </a:r>
            <a:r>
              <a:rPr lang="en-GB" sz="1600" b="1" dirty="0" smtClean="0"/>
              <a:t> </a:t>
            </a:r>
            <a:r>
              <a:rPr lang="en-GB" sz="1600" b="1" dirty="0" err="1" smtClean="0"/>
              <a:t>tạp</a:t>
            </a:r>
            <a:endParaRPr lang="en-US" sz="1600" b="1" dirty="0"/>
          </a:p>
        </p:txBody>
      </p:sp>
      <p:sp>
        <p:nvSpPr>
          <p:cNvPr id="4" name="Rectangle 1"/>
          <p:cNvSpPr>
            <a:spLocks noChangeArrowheads="1"/>
          </p:cNvSpPr>
          <p:nvPr/>
        </p:nvSpPr>
        <p:spPr bwMode="auto">
          <a:xfrm>
            <a:off x="611560" y="1180026"/>
            <a:ext cx="716428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Theo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phân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Hiệp</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hội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phẫu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thuật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viên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Mỹ</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(ASCRS)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năm</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2005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thì</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gọi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là</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phức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tạp</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hay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nhiều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yếu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tố</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xuyên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qua &gt; 30%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cơ</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thắt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ngoài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hình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móng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ngựa</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ở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bán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phần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ở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nữ</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nhiều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phát</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do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Crohn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xạ</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trị</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đó</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bị</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mất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tự</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chủ</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tiện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âm</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đạo</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niệu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đạo</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miệng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nối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phẫu</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thuật</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do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chấn</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thương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do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ung</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thư</a:t>
            </a:r>
            <a:r>
              <a:rPr kumimoji="0" lang="en-US"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7481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ko-KR" b="1" dirty="0" err="1"/>
              <a:t>Chẩn</a:t>
            </a:r>
            <a:r>
              <a:rPr lang="en-GB" altLang="ko-KR" b="1" dirty="0"/>
              <a:t> </a:t>
            </a:r>
            <a:r>
              <a:rPr lang="en-GB" altLang="ko-KR" b="1" dirty="0" err="1" smtClean="0"/>
              <a:t>đoán</a:t>
            </a:r>
            <a:endParaRPr lang="ko-KR" altLang="en-US" b="1" dirty="0"/>
          </a:p>
        </p:txBody>
      </p:sp>
    </p:spTree>
    <p:extLst>
      <p:ext uri="{BB962C8B-B14F-4D97-AF65-F5344CB8AC3E}">
        <p14:creationId xmlns:p14="http://schemas.microsoft.com/office/powerpoint/2010/main" val="2611171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15716" y="267494"/>
            <a:ext cx="67327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GB" sz="3600" dirty="0" err="1" smtClean="0">
                <a:solidFill>
                  <a:srgbClr val="984807"/>
                </a:solidFill>
                <a:cs typeface="Arial" pitchFamily="34" charset="0"/>
              </a:rPr>
              <a:t>Nội</a:t>
            </a:r>
            <a:r>
              <a:rPr lang="en-GB" sz="3600" dirty="0" smtClean="0">
                <a:solidFill>
                  <a:srgbClr val="984807"/>
                </a:solidFill>
                <a:cs typeface="Arial" pitchFamily="34" charset="0"/>
              </a:rPr>
              <a:t> dung</a:t>
            </a:r>
            <a:endParaRPr lang="en-US" sz="3600" dirty="0">
              <a:solidFill>
                <a:srgbClr val="984807"/>
              </a:solidFill>
              <a:cs typeface="Arial" pitchFamily="34" charset="0"/>
            </a:endParaRPr>
          </a:p>
        </p:txBody>
      </p:sp>
      <p:sp>
        <p:nvSpPr>
          <p:cNvPr id="19" name="TextBox 18"/>
          <p:cNvSpPr txBox="1"/>
          <p:nvPr/>
        </p:nvSpPr>
        <p:spPr>
          <a:xfrm>
            <a:off x="4096505" y="1706814"/>
            <a:ext cx="4921175" cy="369332"/>
          </a:xfrm>
          <a:prstGeom prst="rect">
            <a:avLst/>
          </a:prstGeom>
          <a:noFill/>
        </p:spPr>
        <p:txBody>
          <a:bodyPr wrap="square" rtlCol="0">
            <a:spAutoFit/>
          </a:bodyPr>
          <a:lstStyle/>
          <a:p>
            <a:pPr marR="371475" lvl="0" algn="just">
              <a:lnSpc>
                <a:spcPct val="150000"/>
              </a:lnSpc>
              <a:spcBef>
                <a:spcPts val="0"/>
              </a:spcBef>
              <a:spcAft>
                <a:spcPts val="0"/>
              </a:spcAft>
              <a:buSzPts val="1000"/>
              <a:tabLst>
                <a:tab pos="838200" algn="l"/>
                <a:tab pos="956310" algn="l"/>
              </a:tabLst>
            </a:pP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Nêu</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phẫu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liên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2" name="Group 21"/>
          <p:cNvGrpSpPr/>
          <p:nvPr/>
        </p:nvGrpSpPr>
        <p:grpSpPr>
          <a:xfrm>
            <a:off x="1904969" y="1053886"/>
            <a:ext cx="2027644" cy="441146"/>
            <a:chOff x="2400340" y="1465179"/>
            <a:chExt cx="2027644" cy="441146"/>
          </a:xfrm>
        </p:grpSpPr>
        <p:sp>
          <p:nvSpPr>
            <p:cNvPr id="17" name="Pentagon 16"/>
            <p:cNvSpPr/>
            <p:nvPr/>
          </p:nvSpPr>
          <p:spPr>
            <a:xfrm>
              <a:off x="2771800" y="1547251"/>
              <a:ext cx="1656184" cy="277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15"/>
            <p:cNvSpPr/>
            <p:nvPr/>
          </p:nvSpPr>
          <p:spPr>
            <a:xfrm>
              <a:off x="2400340" y="1465179"/>
              <a:ext cx="441146" cy="441146"/>
            </a:xfrm>
            <a:prstGeom prst="ellipse">
              <a:avLst/>
            </a:prstGeom>
            <a:gradFill>
              <a:gsLst>
                <a:gs pos="0">
                  <a:schemeClr val="accent1">
                    <a:lumMod val="10000"/>
                    <a:lumOff val="90000"/>
                  </a:schemeClr>
                </a:gs>
                <a:gs pos="100000">
                  <a:schemeClr val="accent1">
                    <a:lumMod val="10000"/>
                    <a:lumOff val="9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TextBox 20"/>
            <p:cNvSpPr txBox="1"/>
            <p:nvPr/>
          </p:nvSpPr>
          <p:spPr>
            <a:xfrm>
              <a:off x="2412215" y="1518899"/>
              <a:ext cx="412292" cy="338554"/>
            </a:xfrm>
            <a:prstGeom prst="rect">
              <a:avLst/>
            </a:prstGeom>
            <a:noFill/>
          </p:spPr>
          <p:txBody>
            <a:bodyPr wrap="none" rtlCol="0" anchor="ctr">
              <a:spAutoFit/>
            </a:bodyPr>
            <a:lstStyle/>
            <a:p>
              <a:pPr algn="ctr"/>
              <a:r>
                <a:rPr lang="en-US" altLang="ko-KR" sz="1600" b="1" dirty="0">
                  <a:solidFill>
                    <a:schemeClr val="accent1"/>
                  </a:solidFill>
                  <a:cs typeface="Arial" pitchFamily="34" charset="0"/>
                </a:rPr>
                <a:t>01</a:t>
              </a:r>
              <a:endParaRPr lang="ko-KR" altLang="en-US" sz="1600" b="1" dirty="0">
                <a:solidFill>
                  <a:schemeClr val="accent1"/>
                </a:solidFill>
                <a:cs typeface="Arial" pitchFamily="34" charset="0"/>
              </a:endParaRPr>
            </a:p>
          </p:txBody>
        </p:sp>
      </p:grpSp>
      <p:sp>
        <p:nvSpPr>
          <p:cNvPr id="20" name="TextBox 19"/>
          <p:cNvSpPr txBox="1"/>
          <p:nvPr/>
        </p:nvSpPr>
        <p:spPr>
          <a:xfrm>
            <a:off x="2305130" y="1130837"/>
            <a:ext cx="1302722" cy="276999"/>
          </a:xfrm>
          <a:prstGeom prst="rect">
            <a:avLst/>
          </a:prstGeom>
          <a:noFill/>
        </p:spPr>
        <p:txBody>
          <a:bodyPr wrap="square" rtlCol="0">
            <a:spAutoFit/>
          </a:bodyPr>
          <a:lstStyle/>
          <a:p>
            <a:r>
              <a:rPr lang="en-GB" altLang="ko-KR" sz="1200" b="1" dirty="0" err="1" smtClean="0">
                <a:solidFill>
                  <a:schemeClr val="bg1"/>
                </a:solidFill>
                <a:cs typeface="Arial" pitchFamily="34" charset="0"/>
              </a:rPr>
              <a:t>Dịch</a:t>
            </a:r>
            <a:r>
              <a:rPr lang="en-GB" altLang="ko-KR" sz="1200" b="1" dirty="0" smtClean="0">
                <a:solidFill>
                  <a:schemeClr val="bg1"/>
                </a:solidFill>
                <a:cs typeface="Arial" pitchFamily="34" charset="0"/>
              </a:rPr>
              <a:t> </a:t>
            </a:r>
            <a:r>
              <a:rPr lang="en-GB" altLang="ko-KR" sz="1200" b="1" dirty="0" err="1" smtClean="0">
                <a:solidFill>
                  <a:schemeClr val="bg1"/>
                </a:solidFill>
                <a:cs typeface="Arial" pitchFamily="34" charset="0"/>
              </a:rPr>
              <a:t>tể</a:t>
            </a:r>
            <a:r>
              <a:rPr lang="en-GB" altLang="ko-KR" sz="1200" b="1" dirty="0" smtClean="0">
                <a:solidFill>
                  <a:schemeClr val="bg1"/>
                </a:solidFill>
                <a:cs typeface="Arial" pitchFamily="34" charset="0"/>
              </a:rPr>
              <a:t> </a:t>
            </a:r>
            <a:r>
              <a:rPr lang="en-GB" altLang="ko-KR" sz="1200" b="1" dirty="0" err="1" smtClean="0">
                <a:solidFill>
                  <a:schemeClr val="bg1"/>
                </a:solidFill>
                <a:cs typeface="Arial" pitchFamily="34" charset="0"/>
              </a:rPr>
              <a:t>học</a:t>
            </a:r>
            <a:endParaRPr lang="ko-KR" altLang="en-US" sz="1200" b="1" dirty="0">
              <a:solidFill>
                <a:schemeClr val="bg1"/>
              </a:solidFill>
              <a:cs typeface="Arial" pitchFamily="34" charset="0"/>
            </a:endParaRPr>
          </a:p>
        </p:txBody>
      </p:sp>
      <p:sp>
        <p:nvSpPr>
          <p:cNvPr id="23" name="TextBox 22"/>
          <p:cNvSpPr txBox="1"/>
          <p:nvPr/>
        </p:nvSpPr>
        <p:spPr>
          <a:xfrm>
            <a:off x="4364705" y="2361393"/>
            <a:ext cx="4743883" cy="613117"/>
          </a:xfrm>
          <a:prstGeom prst="rect">
            <a:avLst/>
          </a:prstGeom>
          <a:noFill/>
        </p:spPr>
        <p:txBody>
          <a:bodyPr wrap="square" rtlCol="0">
            <a:spAutoFit/>
          </a:bodyPr>
          <a:lstStyle/>
          <a:p>
            <a:pPr marR="371475" lvl="0" algn="just">
              <a:lnSpc>
                <a:spcPct val="150000"/>
              </a:lnSpc>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bày</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4" name="Group 23"/>
          <p:cNvGrpSpPr/>
          <p:nvPr/>
        </p:nvGrpSpPr>
        <p:grpSpPr>
          <a:xfrm>
            <a:off x="2090699" y="1689538"/>
            <a:ext cx="2027644" cy="441146"/>
            <a:chOff x="2400340" y="1465179"/>
            <a:chExt cx="2027644" cy="441146"/>
          </a:xfrm>
        </p:grpSpPr>
        <p:sp>
          <p:nvSpPr>
            <p:cNvPr id="25" name="Pentagon 24"/>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6" name="Oval 25"/>
            <p:cNvSpPr/>
            <p:nvPr/>
          </p:nvSpPr>
          <p:spPr>
            <a:xfrm>
              <a:off x="2400340" y="1465179"/>
              <a:ext cx="441146" cy="441146"/>
            </a:xfrm>
            <a:prstGeom prst="ellipse">
              <a:avLst/>
            </a:prstGeom>
            <a:gradFill>
              <a:gsLst>
                <a:gs pos="0">
                  <a:schemeClr val="accent3">
                    <a:lumMod val="10000"/>
                    <a:lumOff val="90000"/>
                  </a:schemeClr>
                </a:gs>
                <a:gs pos="100000">
                  <a:schemeClr val="accent3">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7" name="TextBox 26"/>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02</a:t>
              </a:r>
              <a:endParaRPr lang="ko-KR" altLang="en-US" sz="1600" b="1" dirty="0">
                <a:solidFill>
                  <a:schemeClr val="accent3"/>
                </a:solidFill>
                <a:cs typeface="Arial" pitchFamily="34" charset="0"/>
              </a:endParaRPr>
            </a:p>
          </p:txBody>
        </p:sp>
      </p:grpSp>
      <p:sp>
        <p:nvSpPr>
          <p:cNvPr id="28" name="TextBox 27"/>
          <p:cNvSpPr txBox="1"/>
          <p:nvPr/>
        </p:nvSpPr>
        <p:spPr>
          <a:xfrm>
            <a:off x="2482178" y="1758001"/>
            <a:ext cx="1302722" cy="276999"/>
          </a:xfrm>
          <a:prstGeom prst="rect">
            <a:avLst/>
          </a:prstGeom>
          <a:noFill/>
        </p:spPr>
        <p:txBody>
          <a:bodyPr wrap="square" rtlCol="0">
            <a:spAutoFit/>
          </a:bodyPr>
          <a:lstStyle/>
          <a:p>
            <a:r>
              <a:rPr lang="en-US" altLang="ko-KR" sz="1200" b="1" dirty="0" err="1" smtClean="0">
                <a:solidFill>
                  <a:schemeClr val="bg1"/>
                </a:solidFill>
                <a:cs typeface="Arial" pitchFamily="34" charset="0"/>
              </a:rPr>
              <a:t>Giải</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phẫu</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học</a:t>
            </a:r>
            <a:endParaRPr lang="ko-KR" altLang="en-US" sz="1200" b="1" dirty="0">
              <a:solidFill>
                <a:schemeClr val="bg1"/>
              </a:solidFill>
              <a:cs typeface="Arial" pitchFamily="34" charset="0"/>
            </a:endParaRPr>
          </a:p>
        </p:txBody>
      </p:sp>
      <p:sp>
        <p:nvSpPr>
          <p:cNvPr id="29" name="TextBox 28"/>
          <p:cNvSpPr txBox="1"/>
          <p:nvPr/>
        </p:nvSpPr>
        <p:spPr>
          <a:xfrm>
            <a:off x="4794088" y="3008609"/>
            <a:ext cx="3306304" cy="276999"/>
          </a:xfrm>
          <a:prstGeom prst="rect">
            <a:avLst/>
          </a:prstGeom>
          <a:noFill/>
        </p:spPr>
        <p:txBody>
          <a:bodyPr wrap="square" rtlCol="0">
            <a:spAutoFit/>
          </a:bodyPr>
          <a:lstStyle/>
          <a:p>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Nêu</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được</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các</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p</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hân</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loại</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áp</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xe</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và</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rò</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hậu</a:t>
            </a:r>
            <a:r>
              <a:rPr lang="en-US" altLang="ko-KR" sz="1200" i="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smtClean="0">
                <a:solidFill>
                  <a:schemeClr val="tx1">
                    <a:lumMod val="75000"/>
                    <a:lumOff val="25000"/>
                  </a:schemeClr>
                </a:solidFill>
                <a:latin typeface="Times New Roman" panose="02020603050405020304" pitchFamily="18" charset="0"/>
                <a:cs typeface="Times New Roman" panose="02020603050405020304" pitchFamily="18" charset="0"/>
              </a:rPr>
              <a:t>môn</a:t>
            </a:r>
            <a:endParaRPr lang="ko-KR" altLang="en-US" sz="1200"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0" name="Group 29"/>
          <p:cNvGrpSpPr/>
          <p:nvPr/>
        </p:nvGrpSpPr>
        <p:grpSpPr>
          <a:xfrm>
            <a:off x="2400908" y="2318460"/>
            <a:ext cx="2027644" cy="441146"/>
            <a:chOff x="2400340" y="1465179"/>
            <a:chExt cx="2027644" cy="441146"/>
          </a:xfrm>
        </p:grpSpPr>
        <p:sp>
          <p:nvSpPr>
            <p:cNvPr id="31" name="Pentagon 30"/>
            <p:cNvSpPr/>
            <p:nvPr/>
          </p:nvSpPr>
          <p:spPr>
            <a:xfrm>
              <a:off x="2771800" y="1547251"/>
              <a:ext cx="1656184" cy="277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2" name="Oval 31"/>
            <p:cNvSpPr/>
            <p:nvPr/>
          </p:nvSpPr>
          <p:spPr>
            <a:xfrm>
              <a:off x="2400340" y="1465179"/>
              <a:ext cx="441146" cy="441146"/>
            </a:xfrm>
            <a:prstGeom prst="ellipse">
              <a:avLst/>
            </a:prstGeom>
            <a:gradFill>
              <a:gsLst>
                <a:gs pos="0">
                  <a:schemeClr val="accent1">
                    <a:lumMod val="10000"/>
                    <a:lumOff val="90000"/>
                  </a:schemeClr>
                </a:gs>
                <a:gs pos="100000">
                  <a:schemeClr val="accent1">
                    <a:lumMod val="10000"/>
                    <a:lumOff val="9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3" name="TextBox 32"/>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1"/>
                  </a:solidFill>
                  <a:cs typeface="Arial" pitchFamily="34" charset="0"/>
                </a:rPr>
                <a:t>03</a:t>
              </a:r>
              <a:endParaRPr lang="ko-KR" altLang="en-US" sz="1600" b="1" dirty="0">
                <a:solidFill>
                  <a:schemeClr val="accent1"/>
                </a:solidFill>
                <a:cs typeface="Arial" pitchFamily="34" charset="0"/>
              </a:endParaRPr>
            </a:p>
          </p:txBody>
        </p:sp>
      </p:grpSp>
      <p:sp>
        <p:nvSpPr>
          <p:cNvPr id="34" name="TextBox 33"/>
          <p:cNvSpPr txBox="1"/>
          <p:nvPr/>
        </p:nvSpPr>
        <p:spPr>
          <a:xfrm>
            <a:off x="2819177" y="2413364"/>
            <a:ext cx="1562566" cy="276999"/>
          </a:xfrm>
          <a:prstGeom prst="rect">
            <a:avLst/>
          </a:prstGeom>
          <a:noFill/>
        </p:spPr>
        <p:txBody>
          <a:bodyPr wrap="square" rtlCol="0">
            <a:spAutoFit/>
          </a:bodyPr>
          <a:lstStyle/>
          <a:p>
            <a:r>
              <a:rPr lang="en-US" altLang="ko-KR" sz="1200" b="1" dirty="0" err="1" smtClean="0">
                <a:solidFill>
                  <a:schemeClr val="bg1"/>
                </a:solidFill>
                <a:cs typeface="Arial" pitchFamily="34" charset="0"/>
              </a:rPr>
              <a:t>Cơ</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chế</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bệnh</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sinh</a:t>
            </a:r>
            <a:endParaRPr lang="ko-KR" altLang="en-US" sz="1200" b="1" dirty="0">
              <a:solidFill>
                <a:schemeClr val="bg1"/>
              </a:solidFill>
              <a:cs typeface="Arial" pitchFamily="34" charset="0"/>
            </a:endParaRPr>
          </a:p>
        </p:txBody>
      </p:sp>
      <p:sp>
        <p:nvSpPr>
          <p:cNvPr id="35" name="TextBox 34"/>
          <p:cNvSpPr txBox="1"/>
          <p:nvPr/>
        </p:nvSpPr>
        <p:spPr>
          <a:xfrm>
            <a:off x="5087476" y="3560762"/>
            <a:ext cx="3253625" cy="369332"/>
          </a:xfrm>
          <a:prstGeom prst="rect">
            <a:avLst/>
          </a:prstGeom>
          <a:noFill/>
        </p:spPr>
        <p:txBody>
          <a:bodyPr wrap="square" rtlCol="0">
            <a:spAutoFit/>
          </a:bodyPr>
          <a:lstStyle/>
          <a:p>
            <a:pPr marR="371475" lvl="0" algn="just">
              <a:lnSpc>
                <a:spcPct val="150000"/>
              </a:lnSpc>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Chẩn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đoán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6" name="Group 35"/>
          <p:cNvGrpSpPr/>
          <p:nvPr/>
        </p:nvGrpSpPr>
        <p:grpSpPr>
          <a:xfrm>
            <a:off x="2766444" y="2932677"/>
            <a:ext cx="2027644" cy="441146"/>
            <a:chOff x="2400340" y="1465179"/>
            <a:chExt cx="2027644" cy="441146"/>
          </a:xfrm>
        </p:grpSpPr>
        <p:sp>
          <p:nvSpPr>
            <p:cNvPr id="37" name="Pentagon 36"/>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Oval 37"/>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9" name="TextBox 38"/>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04</a:t>
              </a:r>
              <a:endParaRPr lang="ko-KR" altLang="en-US" sz="1600" b="1" dirty="0">
                <a:solidFill>
                  <a:schemeClr val="accent3"/>
                </a:solidFill>
                <a:cs typeface="Arial" pitchFamily="34" charset="0"/>
              </a:endParaRPr>
            </a:p>
          </p:txBody>
        </p:sp>
      </p:grpSp>
      <p:sp>
        <p:nvSpPr>
          <p:cNvPr id="40" name="TextBox 39"/>
          <p:cNvSpPr txBox="1"/>
          <p:nvPr/>
        </p:nvSpPr>
        <p:spPr>
          <a:xfrm>
            <a:off x="3211592" y="3027580"/>
            <a:ext cx="1302722" cy="276999"/>
          </a:xfrm>
          <a:prstGeom prst="rect">
            <a:avLst/>
          </a:prstGeom>
          <a:noFill/>
        </p:spPr>
        <p:txBody>
          <a:bodyPr wrap="square" rtlCol="0">
            <a:spAutoFit/>
          </a:bodyPr>
          <a:lstStyle/>
          <a:p>
            <a:r>
              <a:rPr lang="en-US" altLang="ko-KR" sz="1200" b="1" dirty="0" err="1" smtClean="0">
                <a:solidFill>
                  <a:schemeClr val="bg1"/>
                </a:solidFill>
                <a:cs typeface="Arial" pitchFamily="34" charset="0"/>
              </a:rPr>
              <a:t>Phân</a:t>
            </a:r>
            <a:r>
              <a:rPr lang="en-US" altLang="ko-KR" sz="1200" b="1" dirty="0" smtClean="0">
                <a:solidFill>
                  <a:schemeClr val="bg1"/>
                </a:solidFill>
                <a:cs typeface="Arial" pitchFamily="34" charset="0"/>
              </a:rPr>
              <a:t> </a:t>
            </a:r>
            <a:r>
              <a:rPr lang="en-US" altLang="ko-KR" sz="1200" b="1" dirty="0" err="1" smtClean="0">
                <a:solidFill>
                  <a:schemeClr val="bg1"/>
                </a:solidFill>
                <a:cs typeface="Arial" pitchFamily="34" charset="0"/>
              </a:rPr>
              <a:t>loại</a:t>
            </a:r>
            <a:r>
              <a:rPr lang="en-US" altLang="ko-KR" sz="1200" b="1" dirty="0" smtClean="0">
                <a:solidFill>
                  <a:schemeClr val="bg1"/>
                </a:solidFill>
                <a:cs typeface="Arial" pitchFamily="34" charset="0"/>
              </a:rPr>
              <a:t> </a:t>
            </a:r>
            <a:endParaRPr lang="ko-KR" altLang="en-US" sz="1200" b="1" dirty="0">
              <a:solidFill>
                <a:schemeClr val="bg1"/>
              </a:solidFill>
              <a:cs typeface="Arial" pitchFamily="34" charset="0"/>
            </a:endParaRPr>
          </a:p>
        </p:txBody>
      </p:sp>
      <p:grpSp>
        <p:nvGrpSpPr>
          <p:cNvPr id="41" name="Group 40"/>
          <p:cNvGrpSpPr/>
          <p:nvPr/>
        </p:nvGrpSpPr>
        <p:grpSpPr>
          <a:xfrm>
            <a:off x="3059832" y="3527588"/>
            <a:ext cx="2027644" cy="441146"/>
            <a:chOff x="2400340" y="1465179"/>
            <a:chExt cx="2027644" cy="441146"/>
          </a:xfrm>
        </p:grpSpPr>
        <p:sp>
          <p:nvSpPr>
            <p:cNvPr id="42" name="Pentagon 41"/>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200" b="1" dirty="0" err="1" smtClean="0"/>
                <a:t>Chẩn</a:t>
              </a:r>
              <a:r>
                <a:rPr lang="en-GB" altLang="ko-KR" sz="1200" b="1" dirty="0" smtClean="0"/>
                <a:t> </a:t>
              </a:r>
              <a:r>
                <a:rPr lang="en-GB" altLang="ko-KR" sz="1200" b="1" dirty="0" err="1" smtClean="0"/>
                <a:t>đoán</a:t>
              </a:r>
              <a:endParaRPr lang="ko-KR" altLang="en-US" sz="1200" b="1" dirty="0"/>
            </a:p>
          </p:txBody>
        </p:sp>
        <p:sp>
          <p:nvSpPr>
            <p:cNvPr id="43" name="Oval 42"/>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4" name="TextBox 43"/>
            <p:cNvSpPr txBox="1"/>
            <p:nvPr/>
          </p:nvSpPr>
          <p:spPr>
            <a:xfrm>
              <a:off x="2412215" y="1518899"/>
              <a:ext cx="412293" cy="338554"/>
            </a:xfrm>
            <a:prstGeom prst="rect">
              <a:avLst/>
            </a:prstGeom>
            <a:noFill/>
          </p:spPr>
          <p:txBody>
            <a:bodyPr wrap="none" rtlCol="0" anchor="ctr">
              <a:spAutoFit/>
            </a:bodyPr>
            <a:lstStyle/>
            <a:p>
              <a:pPr algn="ctr"/>
              <a:r>
                <a:rPr lang="en-US" altLang="ko-KR" sz="1600" b="1" dirty="0" smtClean="0">
                  <a:solidFill>
                    <a:schemeClr val="accent3"/>
                  </a:solidFill>
                  <a:cs typeface="Arial" pitchFamily="34" charset="0"/>
                </a:rPr>
                <a:t>05</a:t>
              </a:r>
              <a:endParaRPr lang="ko-KR" altLang="en-US" sz="1600" b="1" dirty="0">
                <a:solidFill>
                  <a:schemeClr val="accent3"/>
                </a:solidFill>
                <a:cs typeface="Arial" pitchFamily="34" charset="0"/>
              </a:endParaRPr>
            </a:p>
          </p:txBody>
        </p:sp>
      </p:grpSp>
      <p:grpSp>
        <p:nvGrpSpPr>
          <p:cNvPr id="45" name="Group 44"/>
          <p:cNvGrpSpPr/>
          <p:nvPr/>
        </p:nvGrpSpPr>
        <p:grpSpPr>
          <a:xfrm>
            <a:off x="3454385" y="4169341"/>
            <a:ext cx="2041675" cy="441146"/>
            <a:chOff x="2400340" y="1465179"/>
            <a:chExt cx="2041675" cy="441146"/>
          </a:xfrm>
        </p:grpSpPr>
        <p:sp>
          <p:nvSpPr>
            <p:cNvPr id="46" name="Pentagon 45"/>
            <p:cNvSpPr/>
            <p:nvPr/>
          </p:nvSpPr>
          <p:spPr>
            <a:xfrm>
              <a:off x="2785831" y="1547252"/>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200" b="1" dirty="0" err="1" smtClean="0"/>
                <a:t>Điều</a:t>
              </a:r>
              <a:r>
                <a:rPr lang="en-GB" altLang="ko-KR" sz="1200" b="1" dirty="0" smtClean="0"/>
                <a:t> </a:t>
              </a:r>
              <a:r>
                <a:rPr lang="en-GB" altLang="ko-KR" sz="1200" b="1" dirty="0" err="1" smtClean="0"/>
                <a:t>trị</a:t>
              </a:r>
              <a:endParaRPr lang="ko-KR" altLang="en-US" sz="1200" b="1" dirty="0"/>
            </a:p>
          </p:txBody>
        </p:sp>
        <p:sp>
          <p:nvSpPr>
            <p:cNvPr id="47" name="Oval 46"/>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8" name="TextBox 47"/>
            <p:cNvSpPr txBox="1"/>
            <p:nvPr/>
          </p:nvSpPr>
          <p:spPr>
            <a:xfrm>
              <a:off x="2412215" y="1518899"/>
              <a:ext cx="412293" cy="338554"/>
            </a:xfrm>
            <a:prstGeom prst="rect">
              <a:avLst/>
            </a:prstGeom>
            <a:noFill/>
          </p:spPr>
          <p:txBody>
            <a:bodyPr wrap="none" rtlCol="0" anchor="ctr">
              <a:spAutoFit/>
            </a:bodyPr>
            <a:lstStyle/>
            <a:p>
              <a:pPr algn="ctr"/>
              <a:r>
                <a:rPr lang="en-US" altLang="ko-KR" sz="1600" b="1" dirty="0" smtClean="0">
                  <a:solidFill>
                    <a:schemeClr val="accent3"/>
                  </a:solidFill>
                  <a:cs typeface="Arial" pitchFamily="34" charset="0"/>
                </a:rPr>
                <a:t>06</a:t>
              </a:r>
              <a:endParaRPr lang="ko-KR" altLang="en-US" sz="1600" b="1" dirty="0">
                <a:solidFill>
                  <a:schemeClr val="accent3"/>
                </a:solidFill>
                <a:cs typeface="Arial" pitchFamily="34" charset="0"/>
              </a:endParaRPr>
            </a:p>
          </p:txBody>
        </p:sp>
      </p:grpSp>
      <p:sp>
        <p:nvSpPr>
          <p:cNvPr id="2" name="Rectangle 1"/>
          <p:cNvSpPr/>
          <p:nvPr/>
        </p:nvSpPr>
        <p:spPr>
          <a:xfrm>
            <a:off x="5436096" y="4205249"/>
            <a:ext cx="4572000" cy="336118"/>
          </a:xfrm>
          <a:prstGeom prst="rect">
            <a:avLst/>
          </a:prstGeom>
        </p:spPr>
        <p:txBody>
          <a:bodyPr>
            <a:spAutoFit/>
          </a:bodyPr>
          <a:lstStyle/>
          <a:p>
            <a:pPr marR="371475" lvl="0" algn="just">
              <a:lnSpc>
                <a:spcPct val="150000"/>
              </a:lnSpc>
              <a:spcBef>
                <a:spcPts val="0"/>
              </a:spcBef>
              <a:spcAft>
                <a:spcPts val="0"/>
              </a:spcAft>
              <a:buSzPts val="1000"/>
              <a:tabLst>
                <a:tab pos="838200" algn="l"/>
                <a:tab pos="956310" algn="l"/>
              </a:tabLst>
            </a:pP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Trình</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bày</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tắc</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phương</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smtClean="0">
                <a:latin typeface="Times New Roman" panose="02020603050405020304" pitchFamily="18" charset="0"/>
                <a:ea typeface="Times New Roman" panose="02020603050405020304" pitchFamily="18" charset="0"/>
                <a:cs typeface="Times New Roman" panose="02020603050405020304" pitchFamily="18" charset="0"/>
              </a:rPr>
              <a:t>pháp</a:t>
            </a:r>
            <a:r>
              <a:rPr lang="en-US" sz="1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điều</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trị</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p:cNvSpPr txBox="1"/>
          <p:nvPr/>
        </p:nvSpPr>
        <p:spPr>
          <a:xfrm>
            <a:off x="3946440" y="1118712"/>
            <a:ext cx="3673133" cy="276999"/>
          </a:xfrm>
          <a:prstGeom prst="rect">
            <a:avLst/>
          </a:prstGeom>
          <a:noFill/>
        </p:spPr>
        <p:txBody>
          <a:bodyPr wrap="square" rtlCol="0">
            <a:spAutoFit/>
          </a:bodyPr>
          <a:lstStyle/>
          <a:p>
            <a:r>
              <a:rPr lang="en-GB" sz="1200" i="1" dirty="0" err="1" smtClean="0">
                <a:latin typeface="Times New Roman" panose="02020603050405020304" pitchFamily="18" charset="0"/>
                <a:cs typeface="Times New Roman" panose="02020603050405020304" pitchFamily="18" charset="0"/>
              </a:rPr>
              <a:t>Nêu</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được</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tần</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suất</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bệnh</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áp</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xe</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và</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rò</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hậu</a:t>
            </a:r>
            <a:r>
              <a:rPr lang="en-GB" sz="1200" i="1" dirty="0" smtClean="0">
                <a:latin typeface="Times New Roman" panose="02020603050405020304" pitchFamily="18" charset="0"/>
                <a:cs typeface="Times New Roman" panose="02020603050405020304" pitchFamily="18" charset="0"/>
              </a:rPr>
              <a:t> </a:t>
            </a:r>
            <a:r>
              <a:rPr lang="en-GB" sz="1200" i="1" dirty="0" err="1" smtClean="0">
                <a:latin typeface="Times New Roman" panose="02020603050405020304" pitchFamily="18" charset="0"/>
                <a:cs typeface="Times New Roman" panose="02020603050405020304" pitchFamily="18" charset="0"/>
              </a:rPr>
              <a:t>môn</a:t>
            </a:r>
            <a:endParaRPr lang="en-US" sz="1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4805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smtClean="0"/>
              <a:t>Chẩn</a:t>
            </a:r>
            <a:r>
              <a:rPr lang="en-GB" dirty="0" smtClean="0"/>
              <a:t> </a:t>
            </a:r>
            <a:r>
              <a:rPr lang="en-GB" dirty="0" err="1" smtClean="0"/>
              <a:t>đoán</a:t>
            </a:r>
            <a:r>
              <a:rPr lang="en-GB" dirty="0" smtClean="0"/>
              <a:t> </a:t>
            </a:r>
            <a:r>
              <a:rPr lang="en-GB" dirty="0" err="1" smtClean="0"/>
              <a:t>xác</a:t>
            </a:r>
            <a:r>
              <a:rPr lang="en-GB" dirty="0" smtClean="0"/>
              <a:t> </a:t>
            </a:r>
            <a:r>
              <a:rPr lang="en-GB" dirty="0" err="1" smtClean="0"/>
              <a:t>định</a:t>
            </a:r>
            <a:endParaRPr lang="en-US" dirty="0"/>
          </a:p>
        </p:txBody>
      </p:sp>
      <p:sp>
        <p:nvSpPr>
          <p:cNvPr id="3" name="Text Placeholder 2"/>
          <p:cNvSpPr>
            <a:spLocks noGrp="1"/>
          </p:cNvSpPr>
          <p:nvPr>
            <p:ph type="body" sz="quarter" idx="11"/>
          </p:nvPr>
        </p:nvSpPr>
        <p:spPr/>
        <p:txBody>
          <a:bodyPr/>
          <a:lstStyle/>
          <a:p>
            <a:endParaRPr lang="en-US"/>
          </a:p>
        </p:txBody>
      </p:sp>
      <p:graphicFrame>
        <p:nvGraphicFramePr>
          <p:cNvPr id="4" name="Diagram 3"/>
          <p:cNvGraphicFramePr/>
          <p:nvPr>
            <p:extLst>
              <p:ext uri="{D42A27DB-BD31-4B8C-83A1-F6EECF244321}">
                <p14:modId xmlns:p14="http://schemas.microsoft.com/office/powerpoint/2010/main" val="3403993915"/>
              </p:ext>
            </p:extLst>
          </p:nvPr>
        </p:nvGraphicFramePr>
        <p:xfrm>
          <a:off x="1403648" y="1245370"/>
          <a:ext cx="5640288" cy="347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214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endParaRPr lang="en-US" dirty="0"/>
          </a:p>
        </p:txBody>
      </p:sp>
      <p:grpSp>
        <p:nvGrpSpPr>
          <p:cNvPr id="4" name="Group 3"/>
          <p:cNvGrpSpPr/>
          <p:nvPr/>
        </p:nvGrpSpPr>
        <p:grpSpPr>
          <a:xfrm>
            <a:off x="3650241" y="1923678"/>
            <a:ext cx="1798392" cy="899196"/>
            <a:chOff x="1920947" y="876"/>
            <a:chExt cx="1798392" cy="899196"/>
          </a:xfrm>
        </p:grpSpPr>
        <p:sp>
          <p:nvSpPr>
            <p:cNvPr id="5" name="Rounded Rectangle 4"/>
            <p:cNvSpPr/>
            <p:nvPr/>
          </p:nvSpPr>
          <p:spPr>
            <a:xfrm>
              <a:off x="1920947" y="876"/>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1947284" y="27213"/>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cơ</a:t>
              </a:r>
              <a:r>
                <a:rPr lang="en-GB" sz="2300" kern="1200" dirty="0" smtClean="0"/>
                <a:t> </a:t>
              </a:r>
              <a:r>
                <a:rPr lang="en-GB" sz="2300" kern="1200" dirty="0" err="1" smtClean="0"/>
                <a:t>năng</a:t>
              </a:r>
              <a:endParaRPr lang="en-US" sz="2300" kern="1200" dirty="0"/>
            </a:p>
          </p:txBody>
        </p:sp>
      </p:grpSp>
      <p:graphicFrame>
        <p:nvGraphicFramePr>
          <p:cNvPr id="7" name="Table 6"/>
          <p:cNvGraphicFramePr>
            <a:graphicFrameLocks noGrp="1"/>
          </p:cNvGraphicFramePr>
          <p:nvPr>
            <p:extLst>
              <p:ext uri="{D42A27DB-BD31-4B8C-83A1-F6EECF244321}">
                <p14:modId xmlns:p14="http://schemas.microsoft.com/office/powerpoint/2010/main" val="447858396"/>
              </p:ext>
            </p:extLst>
          </p:nvPr>
        </p:nvGraphicFramePr>
        <p:xfrm>
          <a:off x="277498" y="1131590"/>
          <a:ext cx="3025241" cy="3759600"/>
        </p:xfrm>
        <a:graphic>
          <a:graphicData uri="http://schemas.openxmlformats.org/drawingml/2006/table">
            <a:tbl>
              <a:tblPr firstRow="1" bandRow="1">
                <a:tableStyleId>{5940675A-B579-460E-94D1-54222C63F5DA}</a:tableStyleId>
              </a:tblPr>
              <a:tblGrid>
                <a:gridCol w="3025241">
                  <a:extLst>
                    <a:ext uri="{9D8B030D-6E8A-4147-A177-3AD203B41FA5}">
                      <a16:colId xmlns="" xmlns:a16="http://schemas.microsoft.com/office/drawing/2014/main" val="20000"/>
                    </a:ext>
                  </a:extLst>
                </a:gridCol>
              </a:tblGrid>
              <a:tr h="371040">
                <a:tc>
                  <a:txBody>
                    <a:bodyPr/>
                    <a:lstStyle/>
                    <a:p>
                      <a:pPr algn="ctr" latinLnBrk="1"/>
                      <a:r>
                        <a:rPr lang="en-GB" altLang="ko-KR" sz="1200" b="1" dirty="0" err="1" smtClean="0">
                          <a:solidFill>
                            <a:schemeClr val="accent3"/>
                          </a:solidFill>
                          <a:latin typeface="Times New Roman" panose="02020603050405020304" pitchFamily="18" charset="0"/>
                          <a:cs typeface="Times New Roman" panose="02020603050405020304" pitchFamily="18" charset="0"/>
                        </a:rPr>
                        <a:t>Áp</a:t>
                      </a:r>
                      <a:r>
                        <a:rPr lang="en-GB" altLang="ko-KR" sz="1200" b="1" baseline="0" dirty="0" smtClean="0">
                          <a:solidFill>
                            <a:schemeClr val="accent3"/>
                          </a:solidFill>
                          <a:latin typeface="Times New Roman" panose="02020603050405020304" pitchFamily="18" charset="0"/>
                          <a:cs typeface="Times New Roman" panose="02020603050405020304" pitchFamily="18" charset="0"/>
                        </a:rPr>
                        <a:t> </a:t>
                      </a:r>
                      <a:r>
                        <a:rPr lang="en-GB" altLang="ko-KR" sz="1200" b="1" baseline="0" dirty="0" err="1" smtClean="0">
                          <a:solidFill>
                            <a:schemeClr val="accent3"/>
                          </a:solidFill>
                          <a:latin typeface="Times New Roman" panose="02020603050405020304" pitchFamily="18" charset="0"/>
                          <a:cs typeface="Times New Roman" panose="02020603050405020304" pitchFamily="18" charset="0"/>
                        </a:rPr>
                        <a:t>xe</a:t>
                      </a:r>
                      <a:r>
                        <a:rPr lang="en-GB" altLang="ko-KR" sz="1200" b="1" baseline="0" dirty="0" smtClean="0">
                          <a:solidFill>
                            <a:schemeClr val="accent3"/>
                          </a:solidFill>
                          <a:latin typeface="Times New Roman" panose="02020603050405020304" pitchFamily="18" charset="0"/>
                          <a:cs typeface="Times New Roman" panose="02020603050405020304" pitchFamily="18" charset="0"/>
                        </a:rPr>
                        <a:t> HM</a:t>
                      </a:r>
                      <a:endParaRPr lang="ko-KR" altLang="en-US" sz="1200" b="1" dirty="0">
                        <a:solidFill>
                          <a:schemeClr val="accent3"/>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1425923">
                <a:tc>
                  <a:txBody>
                    <a:bodyPr/>
                    <a:lstStyle/>
                    <a:p>
                      <a:pPr marL="171450" indent="-171450">
                        <a:buFont typeface="Arial" panose="020B0604020202020204" pitchFamily="34" charset="0"/>
                        <a:buChar char="•"/>
                      </a:pPr>
                      <a:r>
                        <a:rPr lang="en-US" sz="1200" dirty="0" err="1" smtClean="0">
                          <a:latin typeface="Times New Roman" panose="02020603050405020304" pitchFamily="18" charset="0"/>
                          <a:cs typeface="Times New Roman" panose="02020603050405020304" pitchFamily="18" charset="0"/>
                        </a:rPr>
                        <a:t>Đau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là</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triệu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chứng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thường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gặp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nhất</a:t>
                      </a:r>
                      <a:endParaRPr lang="en-US" sz="1200"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err="1" smtClean="0">
                          <a:solidFill>
                            <a:schemeClr val="tx1"/>
                          </a:solidFill>
                          <a:latin typeface="Times New Roman" panose="02020603050405020304" pitchFamily="18" charset="0"/>
                          <a:cs typeface="Times New Roman" panose="02020603050405020304" pitchFamily="18" charset="0"/>
                        </a:rPr>
                        <a:t>Diễn</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tiến</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và</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thời</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gian</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bệnh</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quan</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trọng</a:t>
                      </a:r>
                      <a:endParaRPr lang="en-US" sz="1200" dirty="0" smtClean="0">
                        <a:solidFill>
                          <a:schemeClr val="tx1"/>
                        </a:solidFill>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ü"/>
                      </a:pPr>
                      <a:r>
                        <a:rPr lang="en-US" sz="1200" dirty="0" err="1" smtClean="0">
                          <a:latin typeface="Times New Roman" panose="02020603050405020304" pitchFamily="18" charset="0"/>
                          <a:cs typeface="Times New Roman" panose="02020603050405020304" pitchFamily="18" charset="0"/>
                        </a:rPr>
                        <a:t>Khởi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phát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nhanh</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trong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một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khoảng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thời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gian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ngắn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nhiễm</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trùng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quanh</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hậu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môn</a:t>
                      </a:r>
                      <a:r>
                        <a:rPr lang="en-US" sz="1200" dirty="0" smtClean="0">
                          <a:latin typeface="Times New Roman" panose="02020603050405020304" pitchFamily="18" charset="0"/>
                          <a:cs typeface="Times New Roman" panose="02020603050405020304" pitchFamily="18" charset="0"/>
                        </a:rPr>
                        <a:t>. </a:t>
                      </a:r>
                    </a:p>
                    <a:p>
                      <a:pPr marL="628650" lvl="1" indent="-171450">
                        <a:buFont typeface="Wingdings" panose="05000000000000000000" pitchFamily="2" charset="2"/>
                        <a:buChar char="ü"/>
                      </a:pPr>
                      <a:r>
                        <a:rPr lang="en-US" sz="1200" dirty="0" err="1" smtClean="0">
                          <a:latin typeface="Times New Roman" panose="02020603050405020304" pitchFamily="18" charset="0"/>
                          <a:cs typeface="Times New Roman" panose="02020603050405020304" pitchFamily="18" charset="0"/>
                        </a:rPr>
                        <a:t>Áp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xe</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gian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cơ</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thắt</a:t>
                      </a:r>
                      <a:r>
                        <a:rPr lang="en-US" sz="12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đau</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tăng</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khi</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đại</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tiện</a:t>
                      </a:r>
                      <a:endParaRPr lang="en-US" sz="1200" dirty="0" smtClean="0">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ü"/>
                      </a:pPr>
                      <a:r>
                        <a:rPr lang="en-US" sz="1200" dirty="0" err="1" smtClean="0">
                          <a:latin typeface="Times New Roman" panose="02020603050405020304" pitchFamily="18" charset="0"/>
                          <a:cs typeface="Times New Roman" panose="02020603050405020304" pitchFamily="18" charset="0"/>
                        </a:rPr>
                        <a:t>Thời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gian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kéo</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dài</a:t>
                      </a:r>
                      <a:r>
                        <a:rPr lang="en-US" sz="12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rPr>
                        <a:t>các</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khoang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lớn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hơn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khoang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ngồi</a:t>
                      </a:r>
                      <a:r>
                        <a:rPr lang="en-US" sz="1200" dirty="0" smtClean="0">
                          <a:latin typeface="Times New Roman" panose="02020603050405020304" pitchFamily="18" charset="0"/>
                          <a:cs typeface="Times New Roman" panose="02020603050405020304" pitchFamily="18" charset="0"/>
                        </a:rPr>
                        <a:t> HM hay </a:t>
                      </a:r>
                      <a:r>
                        <a:rPr lang="en-US" sz="1200" dirty="0" err="1" smtClean="0">
                          <a:latin typeface="Times New Roman" panose="02020603050405020304" pitchFamily="18" charset="0"/>
                          <a:cs typeface="Times New Roman" panose="02020603050405020304" pitchFamily="18" charset="0"/>
                        </a:rPr>
                        <a:t>nhiều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khoang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các</a:t>
                      </a:r>
                      <a:r>
                        <a:rPr lang="en-US" sz="1200" dirty="0" smtClean="0">
                          <a:latin typeface="Times New Roman" panose="02020603050405020304" pitchFamily="18" charset="0"/>
                          <a:cs typeface="Times New Roman" panose="02020603050405020304" pitchFamily="18" charset="0"/>
                        </a:rPr>
                        <a:t> ổ AX </a:t>
                      </a:r>
                      <a:r>
                        <a:rPr lang="en-US" sz="1200" dirty="0" err="1" smtClean="0">
                          <a:latin typeface="Times New Roman" panose="02020603050405020304" pitchFamily="18" charset="0"/>
                          <a:cs typeface="Times New Roman" panose="02020603050405020304" pitchFamily="18" charset="0"/>
                        </a:rPr>
                        <a:t>trên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cơ</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nâng</a:t>
                      </a:r>
                      <a:r>
                        <a:rPr lang="en-US" sz="1200" dirty="0" smtClean="0">
                          <a:latin typeface="Times New Roman" panose="02020603050405020304" pitchFamily="18" charset="0"/>
                          <a:cs typeface="Times New Roman" panose="02020603050405020304" pitchFamily="18" charset="0"/>
                        </a:rPr>
                        <a:t>). </a:t>
                      </a:r>
                    </a:p>
                    <a:p>
                      <a:pPr marL="628650" lvl="1" indent="-171450">
                        <a:buFont typeface="Wingdings" panose="05000000000000000000" pitchFamily="2" charset="2"/>
                        <a:buChar char="ü"/>
                      </a:pPr>
                      <a:r>
                        <a:rPr lang="en-US" sz="1200" dirty="0" err="1" smtClean="0">
                          <a:latin typeface="Times New Roman" panose="02020603050405020304" pitchFamily="18" charset="0"/>
                          <a:cs typeface="Times New Roman" panose="02020603050405020304" pitchFamily="18" charset="0"/>
                        </a:rPr>
                        <a:t>Mót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rặn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và</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đau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tăng</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khi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đại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tiện</a:t>
                      </a:r>
                      <a:r>
                        <a:rPr lang="en-US" sz="12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áp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xe</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trên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cơ</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nâng</a:t>
                      </a:r>
                      <a:endParaRPr lang="en-US" sz="1200"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GB" sz="1200" dirty="0" err="1" smtClean="0">
                          <a:solidFill>
                            <a:schemeClr val="tx1"/>
                          </a:solidFill>
                          <a:latin typeface="Times New Roman" panose="02020603050405020304" pitchFamily="18" charset="0"/>
                          <a:cs typeface="Times New Roman" panose="02020603050405020304" pitchFamily="18" charset="0"/>
                        </a:rPr>
                        <a:t>Triệu</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chứng</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khác</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sốt</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chảy</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mủ</a:t>
                      </a:r>
                      <a:r>
                        <a:rPr lang="en-GB" sz="1200" baseline="0" dirty="0" smtClean="0">
                          <a:solidFill>
                            <a:schemeClr val="tx1"/>
                          </a:solidFill>
                          <a:latin typeface="Times New Roman" panose="02020603050405020304" pitchFamily="18" charset="0"/>
                          <a:cs typeface="Times New Roman" panose="02020603050405020304" pitchFamily="18" charset="0"/>
                        </a:rPr>
                        <a:t>, </a:t>
                      </a:r>
                      <a:r>
                        <a:rPr lang="en-GB" sz="1200" baseline="0" dirty="0" err="1" smtClean="0">
                          <a:solidFill>
                            <a:schemeClr val="tx1"/>
                          </a:solidFill>
                          <a:latin typeface="Times New Roman" panose="02020603050405020304" pitchFamily="18" charset="0"/>
                          <a:cs typeface="Times New Roman" panose="02020603050405020304" pitchFamily="18" charset="0"/>
                        </a:rPr>
                        <a:t>khối</a:t>
                      </a:r>
                      <a:r>
                        <a:rPr lang="en-GB" sz="1200" baseline="0" dirty="0" smtClean="0">
                          <a:solidFill>
                            <a:schemeClr val="tx1"/>
                          </a:solidFill>
                          <a:latin typeface="Times New Roman" panose="02020603050405020304" pitchFamily="18" charset="0"/>
                          <a:cs typeface="Times New Roman" panose="02020603050405020304" pitchFamily="18" charset="0"/>
                        </a:rPr>
                        <a:t> sung, </a:t>
                      </a:r>
                      <a:r>
                        <a:rPr lang="en-GB" sz="1200" baseline="0" dirty="0" err="1" smtClean="0">
                          <a:solidFill>
                            <a:schemeClr val="tx1"/>
                          </a:solidFill>
                          <a:latin typeface="Times New Roman" panose="02020603050405020304" pitchFamily="18" charset="0"/>
                          <a:cs typeface="Times New Roman" panose="02020603050405020304" pitchFamily="18" charset="0"/>
                        </a:rPr>
                        <a:t>đỏ</a:t>
                      </a:r>
                      <a:endParaRPr lang="en-US" sz="1200" dirty="0" smtClean="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latinLnBrk="1"/>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71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200" b="1" dirty="0" smtClean="0">
                          <a:solidFill>
                            <a:schemeClr val="bg1"/>
                          </a:solidFill>
                          <a:latin typeface="Times New Roman" panose="02020603050405020304" pitchFamily="18" charset="0"/>
                          <a:cs typeface="Times New Roman" panose="02020603050405020304" pitchFamily="18" charset="0"/>
                        </a:rPr>
                        <a:t>ĐAU</a:t>
                      </a:r>
                      <a:endParaRPr lang="ko-KR" altLang="en-US" sz="12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20694189"/>
              </p:ext>
            </p:extLst>
          </p:nvPr>
        </p:nvGraphicFramePr>
        <p:xfrm>
          <a:off x="5796136" y="1136498"/>
          <a:ext cx="2428073" cy="2113680"/>
        </p:xfrm>
        <a:graphic>
          <a:graphicData uri="http://schemas.openxmlformats.org/drawingml/2006/table">
            <a:tbl>
              <a:tblPr firstRow="1" bandRow="1">
                <a:tableStyleId>{5940675A-B579-460E-94D1-54222C63F5DA}</a:tableStyleId>
              </a:tblPr>
              <a:tblGrid>
                <a:gridCol w="2428073">
                  <a:extLst>
                    <a:ext uri="{9D8B030D-6E8A-4147-A177-3AD203B41FA5}">
                      <a16:colId xmlns="" xmlns:a16="http://schemas.microsoft.com/office/drawing/2014/main" val="20000"/>
                    </a:ext>
                  </a:extLst>
                </a:gridCol>
              </a:tblGrid>
              <a:tr h="371040">
                <a:tc>
                  <a:txBody>
                    <a:bodyPr/>
                    <a:lstStyle/>
                    <a:p>
                      <a:pPr algn="ctr" latinLnBrk="1"/>
                      <a:r>
                        <a:rPr lang="en-US" altLang="ko-KR" sz="1400" b="1" dirty="0" err="1" smtClean="0">
                          <a:solidFill>
                            <a:schemeClr val="bg1"/>
                          </a:solidFill>
                          <a:latin typeface="+mn-lt"/>
                          <a:cs typeface="Arial" pitchFamily="34" charset="0"/>
                        </a:rPr>
                        <a:t>Rò</a:t>
                      </a:r>
                      <a:r>
                        <a:rPr lang="en-US" altLang="ko-KR" sz="1400" b="1" baseline="0" dirty="0" smtClean="0">
                          <a:solidFill>
                            <a:schemeClr val="bg1"/>
                          </a:solidFill>
                          <a:latin typeface="+mn-lt"/>
                          <a:cs typeface="Arial" pitchFamily="34" charset="0"/>
                        </a:rPr>
                        <a:t> HM</a:t>
                      </a:r>
                      <a:endParaRPr lang="ko-KR" altLang="en-US" sz="1400" b="1" dirty="0">
                        <a:solidFill>
                          <a:schemeClr val="bg1"/>
                        </a:solidFill>
                        <a:latin typeface="+mn-lt"/>
                        <a:cs typeface="Arial"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0"/>
                  </a:ext>
                </a:extLst>
              </a:tr>
              <a:tr h="421048">
                <a:tc>
                  <a:txBody>
                    <a:bodyPr/>
                    <a:lstStyle/>
                    <a:p>
                      <a:pPr marL="285750" indent="-285750" algn="l" latinLnBrk="1">
                        <a:buFont typeface="Arial" panose="020B0604020202020204" pitchFamily="34" charset="0"/>
                        <a:buChar char="•"/>
                      </a:pPr>
                      <a:r>
                        <a:rPr lang="en-GB" altLang="ko-KR" sz="1400" dirty="0" err="1" smtClean="0">
                          <a:solidFill>
                            <a:schemeClr val="bg1"/>
                          </a:solidFill>
                          <a:latin typeface="Times New Roman" panose="02020603050405020304" pitchFamily="18" charset="0"/>
                          <a:cs typeface="Times New Roman" panose="02020603050405020304" pitchFamily="18" charset="0"/>
                        </a:rPr>
                        <a:t>Nhọt</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cạnh</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hậu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môn</a:t>
                      </a:r>
                      <a:endParaRPr lang="en-GB" altLang="ko-KR" sz="1400" baseline="0" dirty="0" smtClean="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smtClean="0">
                          <a:solidFill>
                            <a:schemeClr val="bg1"/>
                          </a:solidFill>
                          <a:latin typeface="Times New Roman" panose="02020603050405020304" pitchFamily="18" charset="0"/>
                          <a:cs typeface="Times New Roman" panose="02020603050405020304" pitchFamily="18" charset="0"/>
                        </a:rPr>
                        <a:t>Áp</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xe</a:t>
                      </a:r>
                      <a:r>
                        <a:rPr lang="en-GB" altLang="ko-KR" sz="1400" baseline="0" dirty="0" smtClean="0">
                          <a:solidFill>
                            <a:schemeClr val="bg1"/>
                          </a:solidFill>
                          <a:latin typeface="Times New Roman" panose="02020603050405020304" pitchFamily="18" charset="0"/>
                          <a:cs typeface="Times New Roman" panose="02020603050405020304" pitchFamily="18" charset="0"/>
                        </a:rPr>
                        <a:t> HM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đã</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phẫu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thuật</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dẫn</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lưu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không</a:t>
                      </a:r>
                      <a:r>
                        <a:rPr lang="en-GB" altLang="ko-KR" sz="1400" baseline="0" dirty="0"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lành</a:t>
                      </a:r>
                      <a:endParaRPr lang="en-GB" altLang="ko-KR" sz="1400" baseline="0" dirty="0" smtClean="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smtClean="0">
                          <a:solidFill>
                            <a:schemeClr val="bg1"/>
                          </a:solidFill>
                          <a:latin typeface="Times New Roman" panose="02020603050405020304" pitchFamily="18" charset="0"/>
                          <a:cs typeface="Times New Roman" panose="02020603050405020304" pitchFamily="18" charset="0"/>
                        </a:rPr>
                        <a:t>Chảy</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dịch</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mủ</a:t>
                      </a:r>
                      <a:endParaRPr lang="en-GB" altLang="ko-KR" sz="1400" baseline="0" dirty="0" smtClean="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smtClean="0">
                          <a:solidFill>
                            <a:schemeClr val="bg1"/>
                          </a:solidFill>
                          <a:latin typeface="Times New Roman" panose="02020603050405020304" pitchFamily="18" charset="0"/>
                          <a:cs typeface="Times New Roman" panose="02020603050405020304" pitchFamily="18" charset="0"/>
                        </a:rPr>
                        <a:t>Đau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hậu</a:t>
                      </a:r>
                      <a:r>
                        <a:rPr lang="en-GB" altLang="ko-KR" sz="1400" baseline="0" dirty="0" smtClean="0">
                          <a:solidFill>
                            <a:schemeClr val="bg1"/>
                          </a:solidFill>
                          <a:latin typeface="Times New Roman" panose="02020603050405020304" pitchFamily="18" charset="0"/>
                          <a:cs typeface="Times New Roman" panose="02020603050405020304" pitchFamily="18" charset="0"/>
                        </a:rPr>
                        <a:t> </a:t>
                      </a:r>
                      <a:r>
                        <a:rPr lang="en-GB" altLang="ko-KR" sz="1400" baseline="0" dirty="0" err="1" smtClean="0">
                          <a:solidFill>
                            <a:schemeClr val="bg1"/>
                          </a:solidFill>
                          <a:latin typeface="Times New Roman" panose="02020603050405020304" pitchFamily="18" charset="0"/>
                          <a:cs typeface="Times New Roman" panose="02020603050405020304" pitchFamily="18" charset="0"/>
                        </a:rPr>
                        <a:t>môn</a:t>
                      </a:r>
                      <a:endParaRPr lang="en-GB" altLang="ko-KR" sz="1400" baseline="0" dirty="0" smtClean="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smtClean="0">
                          <a:solidFill>
                            <a:schemeClr val="bg1"/>
                          </a:solidFill>
                          <a:latin typeface="Times New Roman" panose="02020603050405020304" pitchFamily="18" charset="0"/>
                          <a:cs typeface="Times New Roman" panose="02020603050405020304" pitchFamily="18" charset="0"/>
                        </a:rPr>
                        <a:t>Ngứa</a:t>
                      </a:r>
                      <a:endParaRPr lang="ko-KR" altLang="en-US" sz="1400"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1"/>
                  </a:ext>
                </a:extLst>
              </a:tr>
              <a:tr h="371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bg1"/>
                          </a:solidFill>
                          <a:latin typeface="+mn-lt"/>
                          <a:cs typeface="Arial" pitchFamily="34" charset="0"/>
                        </a:rPr>
                        <a:t>NHỌT</a:t>
                      </a:r>
                      <a:r>
                        <a:rPr lang="en-US" altLang="ko-KR" sz="1200" b="1" baseline="0" dirty="0" smtClean="0">
                          <a:solidFill>
                            <a:schemeClr val="bg1"/>
                          </a:solidFill>
                          <a:latin typeface="+mn-lt"/>
                          <a:cs typeface="Arial" pitchFamily="34" charset="0"/>
                        </a:rPr>
                        <a:t> ( </a:t>
                      </a:r>
                      <a:r>
                        <a:rPr lang="en-US" altLang="ko-KR" sz="1200" b="1" baseline="0" dirty="0" err="1" smtClean="0">
                          <a:solidFill>
                            <a:schemeClr val="bg1"/>
                          </a:solidFill>
                          <a:latin typeface="+mn-lt"/>
                          <a:cs typeface="Arial" pitchFamily="34" charset="0"/>
                        </a:rPr>
                        <a:t>lỗ</a:t>
                      </a:r>
                      <a:r>
                        <a:rPr lang="en-US" altLang="ko-KR" sz="1200" b="1" baseline="0" dirty="0" smtClean="0">
                          <a:solidFill>
                            <a:schemeClr val="bg1"/>
                          </a:solidFill>
                          <a:latin typeface="+mn-lt"/>
                          <a:cs typeface="Arial" pitchFamily="34" charset="0"/>
                        </a:rPr>
                        <a:t> </a:t>
                      </a:r>
                      <a:r>
                        <a:rPr lang="en-US" altLang="ko-KR" sz="1200" b="1" baseline="0" dirty="0" err="1" smtClean="0">
                          <a:solidFill>
                            <a:schemeClr val="bg1"/>
                          </a:solidFill>
                          <a:latin typeface="+mn-lt"/>
                          <a:cs typeface="Arial" pitchFamily="34" charset="0"/>
                        </a:rPr>
                        <a:t>rò</a:t>
                      </a:r>
                      <a:r>
                        <a:rPr lang="en-US" altLang="ko-KR" sz="1200" b="1" baseline="0" dirty="0" smtClean="0">
                          <a:solidFill>
                            <a:schemeClr val="bg1"/>
                          </a:solidFill>
                          <a:latin typeface="+mn-lt"/>
                          <a:cs typeface="Arial" pitchFamily="34" charset="0"/>
                        </a:rPr>
                        <a:t> </a:t>
                      </a:r>
                      <a:r>
                        <a:rPr lang="en-US" altLang="ko-KR" sz="1200" b="1" baseline="0" dirty="0" err="1" smtClean="0">
                          <a:solidFill>
                            <a:schemeClr val="bg1"/>
                          </a:solidFill>
                          <a:latin typeface="+mn-lt"/>
                          <a:cs typeface="Arial" pitchFamily="34" charset="0"/>
                        </a:rPr>
                        <a:t>ngoài</a:t>
                      </a:r>
                      <a:r>
                        <a:rPr lang="en-US" altLang="ko-KR" sz="1200" b="1" baseline="0" dirty="0" smtClean="0">
                          <a:solidFill>
                            <a:schemeClr val="bg1"/>
                          </a:solidFill>
                          <a:latin typeface="+mn-lt"/>
                          <a:cs typeface="Arial" pitchFamily="34" charset="0"/>
                        </a:rPr>
                        <a:t>)</a:t>
                      </a:r>
                      <a:endParaRPr lang="ko-KR" altLang="en-US" sz="1200" b="1" dirty="0">
                        <a:solidFill>
                          <a:schemeClr val="bg1"/>
                        </a:solidFill>
                        <a:latin typeface="+mn-lt"/>
                        <a:cs typeface="Arial"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4"/>
                  </a:ext>
                </a:extLst>
              </a:tr>
            </a:tbl>
          </a:graphicData>
        </a:graphic>
      </p:graphicFrame>
      <p:sp>
        <p:nvSpPr>
          <p:cNvPr id="9" name="TextBox 8"/>
          <p:cNvSpPr txBox="1"/>
          <p:nvPr/>
        </p:nvSpPr>
        <p:spPr>
          <a:xfrm>
            <a:off x="3650241" y="3795886"/>
            <a:ext cx="5242239" cy="892552"/>
          </a:xfrm>
          <a:prstGeom prst="rect">
            <a:avLst/>
          </a:prstGeom>
          <a:noFill/>
        </p:spPr>
        <p:txBody>
          <a:bodyPr wrap="squar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Khoang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nào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hẹp</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nhất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thì</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đau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nhất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khoang</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gian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cơ</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thắt</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(BN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đau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đớn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ko</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ngồi</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được</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p>
          <a:p>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Khoang</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ngồi</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hậu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môn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ít</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đau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hơn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dù</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khối</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bịt</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p>
          <a:p>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Thời</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gian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kéo</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dài</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2-3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tuần</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khoang</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bự</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nhiều</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khoang</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kết</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3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hợp</a:t>
            </a:r>
            <a:r>
              <a:rPr lang="en-SG" sz="13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1527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endParaRPr lang="en-US"/>
          </a:p>
        </p:txBody>
      </p:sp>
      <p:grpSp>
        <p:nvGrpSpPr>
          <p:cNvPr id="4" name="Group 3"/>
          <p:cNvGrpSpPr/>
          <p:nvPr/>
        </p:nvGrpSpPr>
        <p:grpSpPr>
          <a:xfrm>
            <a:off x="3347864" y="1784581"/>
            <a:ext cx="1798392" cy="899196"/>
            <a:chOff x="3405437" y="2572087"/>
            <a:chExt cx="1798392" cy="899196"/>
          </a:xfrm>
        </p:grpSpPr>
        <p:sp>
          <p:nvSpPr>
            <p:cNvPr id="5" name="Rounded Rectangle 4"/>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thực</a:t>
              </a:r>
              <a:r>
                <a:rPr lang="en-GB" sz="2300" kern="1200" dirty="0" smtClean="0"/>
                <a:t> </a:t>
              </a:r>
              <a:r>
                <a:rPr lang="en-GB" sz="2300" kern="1200" dirty="0" err="1" smtClean="0"/>
                <a:t>thể</a:t>
              </a:r>
              <a:endParaRPr lang="en-US" sz="2300" kern="1200" dirty="0"/>
            </a:p>
          </p:txBody>
        </p:sp>
      </p:grpSp>
      <p:pic>
        <p:nvPicPr>
          <p:cNvPr id="7" name="Picture 6"/>
          <p:cNvPicPr>
            <a:picLocks noChangeAspect="1"/>
          </p:cNvPicPr>
          <p:nvPr/>
        </p:nvPicPr>
        <p:blipFill>
          <a:blip r:embed="rId3"/>
          <a:stretch>
            <a:fillRect/>
          </a:stretch>
        </p:blipFill>
        <p:spPr>
          <a:xfrm>
            <a:off x="87064" y="714268"/>
            <a:ext cx="3104952" cy="3724805"/>
          </a:xfrm>
          <a:prstGeom prst="rect">
            <a:avLst/>
          </a:prstGeom>
        </p:spPr>
      </p:pic>
      <p:sp>
        <p:nvSpPr>
          <p:cNvPr id="8" name="Rectangle 7"/>
          <p:cNvSpPr/>
          <p:nvPr/>
        </p:nvSpPr>
        <p:spPr>
          <a:xfrm>
            <a:off x="251520" y="4599751"/>
            <a:ext cx="4572000" cy="523220"/>
          </a:xfrm>
          <a:prstGeom prst="rect">
            <a:avLst/>
          </a:prstGeom>
        </p:spPr>
        <p:txBody>
          <a:bodyPr>
            <a:spAutoFit/>
          </a:bodyPr>
          <a:lstStyle/>
          <a:p>
            <a:pPr lvl="0" defTabSz="457200" latinLnBrk="0"/>
            <a:r>
              <a:rPr lang="en-US" sz="1400" dirty="0">
                <a:solidFill>
                  <a:prstClr val="black"/>
                </a:solidFill>
                <a:latin typeface="Times New Roman" panose="02020603050405020304" pitchFamily="18" charset="0"/>
                <a:cs typeface="Times New Roman" panose="02020603050405020304" pitchFamily="18" charset="0"/>
              </a:rPr>
              <a:t>Visual inspection is </a:t>
            </a:r>
            <a:r>
              <a:rPr lang="en-US" sz="1400" dirty="0">
                <a:solidFill>
                  <a:srgbClr val="FF0000"/>
                </a:solidFill>
                <a:latin typeface="Times New Roman" panose="02020603050405020304" pitchFamily="18" charset="0"/>
                <a:cs typeface="Times New Roman" panose="02020603050405020304" pitchFamily="18" charset="0"/>
              </a:rPr>
              <a:t>not enough </a:t>
            </a:r>
            <a:r>
              <a:rPr lang="en-US" sz="1400" dirty="0">
                <a:solidFill>
                  <a:prstClr val="black"/>
                </a:solidFill>
                <a:latin typeface="Times New Roman" panose="02020603050405020304" pitchFamily="18" charset="0"/>
                <a:cs typeface="Times New Roman" panose="02020603050405020304" pitchFamily="18" charset="0"/>
              </a:rPr>
              <a:t/>
            </a:r>
            <a:br>
              <a:rPr lang="en-US" sz="1400" dirty="0">
                <a:solidFill>
                  <a:prstClr val="black"/>
                </a:solidFill>
                <a:latin typeface="Times New Roman" panose="02020603050405020304" pitchFamily="18" charset="0"/>
                <a:cs typeface="Times New Roman" panose="02020603050405020304" pitchFamily="18" charset="0"/>
              </a:rPr>
            </a:br>
            <a:endParaRPr lang="en-US" sz="1400" dirty="0">
              <a:solidFill>
                <a:prstClr val="black"/>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5302104" y="928791"/>
            <a:ext cx="3178022" cy="3509973"/>
          </a:xfrm>
          <a:prstGeom prst="rect">
            <a:avLst/>
          </a:prstGeom>
        </p:spPr>
      </p:pic>
      <p:sp>
        <p:nvSpPr>
          <p:cNvPr id="10" name="Rectangle 9"/>
          <p:cNvSpPr/>
          <p:nvPr/>
        </p:nvSpPr>
        <p:spPr>
          <a:xfrm>
            <a:off x="5309587" y="4599751"/>
            <a:ext cx="285366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Systematic </a:t>
            </a:r>
            <a:r>
              <a:rPr kumimoji="0" lang="en-GB" sz="1400" b="0"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digital rectal examination</a:t>
            </a:r>
            <a:endParaRPr kumimoji="0" lang="en-US" sz="1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11" name="TextBox 10"/>
          <p:cNvSpPr txBox="1"/>
          <p:nvPr/>
        </p:nvSpPr>
        <p:spPr>
          <a:xfrm>
            <a:off x="1907704" y="3363838"/>
            <a:ext cx="3922741" cy="830997"/>
          </a:xfrm>
          <a:prstGeom prst="rect">
            <a:avLst/>
          </a:prstGeom>
          <a:noFill/>
        </p:spPr>
        <p:txBody>
          <a:bodyPr wrap="none" rtlCol="0">
            <a:spAutoFit/>
          </a:bodyPr>
          <a:lstStyle/>
          <a:p>
            <a:r>
              <a:rPr lang="en-SG" sz="1200" dirty="0" err="1" smtClean="0">
                <a:solidFill>
                  <a:srgbClr val="FF0000"/>
                </a:solidFill>
                <a:latin typeface="Times New Roman" panose="02020603050405020304" pitchFamily="18" charset="0"/>
                <a:cs typeface="Times New Roman" panose="02020603050405020304" pitchFamily="18" charset="0"/>
              </a:rPr>
              <a:t>Đau</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tăng</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khi</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đi</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cầu</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áp</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xe</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trên</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cơ</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nâng</a:t>
            </a:r>
            <a:r>
              <a:rPr lang="en-SG" sz="1200" dirty="0" smtClean="0">
                <a:solidFill>
                  <a:srgbClr val="FF0000"/>
                </a:solidFill>
                <a:latin typeface="Times New Roman" panose="02020603050405020304" pitchFamily="18" charset="0"/>
                <a:cs typeface="Times New Roman" panose="02020603050405020304" pitchFamily="18" charset="0"/>
              </a:rPr>
              <a:t>/</a:t>
            </a:r>
            <a:r>
              <a:rPr lang="en-SG" sz="1200" dirty="0" err="1" smtClean="0">
                <a:solidFill>
                  <a:srgbClr val="FF0000"/>
                </a:solidFill>
                <a:latin typeface="Times New Roman" panose="02020603050405020304" pitchFamily="18" charset="0"/>
                <a:cs typeface="Times New Roman" panose="02020603050405020304" pitchFamily="18" charset="0"/>
              </a:rPr>
              <a:t>áp</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xe</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gian</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cơ</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thắt</a:t>
            </a:r>
            <a:endParaRPr lang="en-SG" sz="1200" dirty="0" smtClean="0">
              <a:solidFill>
                <a:srgbClr val="FF0000"/>
              </a:solidFill>
              <a:latin typeface="Times New Roman" panose="02020603050405020304" pitchFamily="18" charset="0"/>
              <a:cs typeface="Times New Roman" panose="02020603050405020304" pitchFamily="18" charset="0"/>
            </a:endParaRPr>
          </a:p>
          <a:p>
            <a:r>
              <a:rPr lang="en-SG" sz="1200" dirty="0" err="1" smtClean="0">
                <a:solidFill>
                  <a:srgbClr val="FF0000"/>
                </a:solidFill>
                <a:latin typeface="Times New Roman" panose="02020603050405020304" pitchFamily="18" charset="0"/>
                <a:cs typeface="Times New Roman" panose="02020603050405020304" pitchFamily="18" charset="0"/>
              </a:rPr>
              <a:t>Áp</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xe</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dưới</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niêm</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niêm</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mạc</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lỏng</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lẻo</a:t>
            </a:r>
            <a:endParaRPr lang="en-SG" sz="1200" dirty="0" smtClean="0">
              <a:solidFill>
                <a:srgbClr val="FF0000"/>
              </a:solidFill>
              <a:latin typeface="Times New Roman" panose="02020603050405020304" pitchFamily="18" charset="0"/>
              <a:cs typeface="Times New Roman" panose="02020603050405020304" pitchFamily="18" charset="0"/>
            </a:endParaRPr>
          </a:p>
          <a:p>
            <a:r>
              <a:rPr lang="en-SG" sz="1200" dirty="0" err="1" smtClean="0">
                <a:solidFill>
                  <a:srgbClr val="FF0000"/>
                </a:solidFill>
                <a:latin typeface="Times New Roman" panose="02020603050405020304" pitchFamily="18" charset="0"/>
                <a:cs typeface="Times New Roman" panose="02020603050405020304" pitchFamily="18" charset="0"/>
              </a:rPr>
              <a:t>Rò</a:t>
            </a:r>
            <a:r>
              <a:rPr lang="en-SG" sz="1200" dirty="0" smtClean="0">
                <a:solidFill>
                  <a:srgbClr val="FF0000"/>
                </a:solidFill>
                <a:latin typeface="Times New Roman" panose="02020603050405020304" pitchFamily="18" charset="0"/>
                <a:cs typeface="Times New Roman" panose="02020603050405020304" pitchFamily="18" charset="0"/>
              </a:rPr>
              <a:t> HM: </a:t>
            </a:r>
            <a:r>
              <a:rPr lang="en-SG" sz="1200" dirty="0" err="1" smtClean="0">
                <a:solidFill>
                  <a:srgbClr val="FF0000"/>
                </a:solidFill>
                <a:latin typeface="Times New Roman" panose="02020603050405020304" pitchFamily="18" charset="0"/>
                <a:cs typeface="Times New Roman" panose="02020603050405020304" pitchFamily="18" charset="0"/>
              </a:rPr>
              <a:t>bướu</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bã</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Trong</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vòng</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bán</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kính</a:t>
            </a:r>
            <a:r>
              <a:rPr lang="en-SG" sz="1200" dirty="0" smtClean="0">
                <a:solidFill>
                  <a:srgbClr val="FF0000"/>
                </a:solidFill>
                <a:latin typeface="Times New Roman" panose="02020603050405020304" pitchFamily="18" charset="0"/>
                <a:cs typeface="Times New Roman" panose="02020603050405020304" pitchFamily="18" charset="0"/>
              </a:rPr>
              <a:t> 5cm + </a:t>
            </a:r>
            <a:r>
              <a:rPr lang="en-SG" sz="1200" dirty="0" err="1" smtClean="0">
                <a:solidFill>
                  <a:srgbClr val="FF0000"/>
                </a:solidFill>
                <a:latin typeface="Times New Roman" panose="02020603050405020304" pitchFamily="18" charset="0"/>
                <a:cs typeface="Times New Roman" panose="02020603050405020304" pitchFamily="18" charset="0"/>
              </a:rPr>
              <a:t>rỉ</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dịch</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2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coi</a:t>
            </a:r>
            <a:r>
              <a:rPr lang="en-SG" sz="12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p>
          <a:p>
            <a:r>
              <a:rPr lang="en-SG" sz="12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Chừng</a:t>
            </a:r>
            <a:r>
              <a:rPr lang="en-SG" sz="12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SG" sz="1200" dirty="0" err="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rò</a:t>
            </a:r>
            <a:r>
              <a:rPr lang="en-SG" sz="12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HM</a:t>
            </a:r>
            <a:endParaRPr lang="en-SG" sz="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57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3"/>
          <a:stretch>
            <a:fillRect/>
          </a:stretch>
        </p:blipFill>
        <p:spPr>
          <a:xfrm>
            <a:off x="776585" y="1419622"/>
            <a:ext cx="2553121" cy="2387736"/>
          </a:xfrm>
          <a:prstGeom prst="rect">
            <a:avLst/>
          </a:prstGeom>
        </p:spPr>
      </p:pic>
      <p:sp>
        <p:nvSpPr>
          <p:cNvPr id="5" name="Rectangle 4"/>
          <p:cNvSpPr/>
          <p:nvPr/>
        </p:nvSpPr>
        <p:spPr>
          <a:xfrm>
            <a:off x="1055115" y="4123989"/>
            <a:ext cx="3500125" cy="461665"/>
          </a:xfrm>
          <a:prstGeom prst="rect">
            <a:avLst/>
          </a:prstGeom>
        </p:spPr>
        <p:txBody>
          <a:bodyPr wrap="none">
            <a:spAutoFit/>
          </a:bodyPr>
          <a:lstStyle/>
          <a:p>
            <a:r>
              <a:rPr lang="en-US" sz="1200" dirty="0">
                <a:latin typeface="Times New Roman" panose="02020603050405020304" pitchFamily="18" charset="0"/>
                <a:ea typeface="Calibri" panose="020F0502020204030204" pitchFamily="34" charset="0"/>
              </a:rPr>
              <a:t>Minh </a:t>
            </a:r>
            <a:r>
              <a:rPr lang="en-US" sz="1200" dirty="0" err="1">
                <a:latin typeface="Times New Roman" panose="02020603050405020304" pitchFamily="18" charset="0"/>
                <a:ea typeface="Calibri" panose="020F0502020204030204" pitchFamily="34" charset="0"/>
              </a:rPr>
              <a:t>họa</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định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luật</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Goodsall</a:t>
            </a:r>
            <a:r>
              <a:rPr lang="en-US" sz="1200" dirty="0" smtClean="0">
                <a:latin typeface="Times New Roman" panose="02020603050405020304" pitchFamily="18" charset="0"/>
                <a:ea typeface="Calibri" panose="020F0502020204030204" pitchFamily="34" charset="0"/>
              </a:rPr>
              <a:t>: </a:t>
            </a:r>
            <a:r>
              <a:rPr lang="en-US" sz="1200" dirty="0" err="1" smtClean="0">
                <a:solidFill>
                  <a:srgbClr val="FF0000"/>
                </a:solidFill>
                <a:latin typeface="Times New Roman" panose="02020603050405020304" pitchFamily="18" charset="0"/>
                <a:ea typeface="Calibri" panose="020F0502020204030204" pitchFamily="34" charset="0"/>
              </a:rPr>
              <a:t>chỉ</a:t>
            </a:r>
            <a:r>
              <a:rPr lang="en-US" sz="1200" dirty="0" smtClean="0">
                <a:solidFill>
                  <a:srgbClr val="FF0000"/>
                </a:solidFill>
                <a:latin typeface="Times New Roman" panose="02020603050405020304" pitchFamily="18" charset="0"/>
                <a:ea typeface="Calibri" panose="020F0502020204030204" pitchFamily="34" charset="0"/>
              </a:rPr>
              <a:t> </a:t>
            </a:r>
            <a:r>
              <a:rPr lang="en-US" sz="1200" dirty="0" err="1" smtClean="0">
                <a:solidFill>
                  <a:srgbClr val="FF0000"/>
                </a:solidFill>
                <a:latin typeface="Times New Roman" panose="02020603050405020304" pitchFamily="18" charset="0"/>
                <a:ea typeface="Calibri" panose="020F0502020204030204" pitchFamily="34" charset="0"/>
              </a:rPr>
              <a:t>đúng</a:t>
            </a:r>
            <a:r>
              <a:rPr lang="en-US" sz="1200" dirty="0" smtClean="0">
                <a:solidFill>
                  <a:srgbClr val="FF0000"/>
                </a:solidFill>
                <a:latin typeface="Times New Roman" panose="02020603050405020304" pitchFamily="18" charset="0"/>
                <a:ea typeface="Calibri" panose="020F0502020204030204" pitchFamily="34" charset="0"/>
              </a:rPr>
              <a:t> </a:t>
            </a:r>
            <a:r>
              <a:rPr lang="en-US" sz="1200" dirty="0" err="1" smtClean="0">
                <a:solidFill>
                  <a:srgbClr val="FF0000"/>
                </a:solidFill>
                <a:latin typeface="Times New Roman" panose="02020603050405020304" pitchFamily="18" charset="0"/>
                <a:ea typeface="Calibri" panose="020F0502020204030204" pitchFamily="34" charset="0"/>
              </a:rPr>
              <a:t>trong</a:t>
            </a:r>
            <a:r>
              <a:rPr lang="en-US" sz="1200" dirty="0" smtClean="0">
                <a:solidFill>
                  <a:srgbClr val="FF0000"/>
                </a:solidFill>
                <a:latin typeface="Times New Roman" panose="02020603050405020304" pitchFamily="18" charset="0"/>
                <a:ea typeface="Calibri" panose="020F0502020204030204" pitchFamily="34" charset="0"/>
              </a:rPr>
              <a:t> 80% TH</a:t>
            </a:r>
          </a:p>
          <a:p>
            <a:r>
              <a:rPr lang="en-US" sz="1200" dirty="0" err="1" smtClean="0">
                <a:solidFill>
                  <a:srgbClr val="FF0000"/>
                </a:solidFill>
                <a:latin typeface="Times New Roman" panose="02020603050405020304" pitchFamily="18" charset="0"/>
                <a:ea typeface="Calibri" panose="020F0502020204030204" pitchFamily="34" charset="0"/>
              </a:rPr>
              <a:t>Khi</a:t>
            </a:r>
            <a:r>
              <a:rPr lang="en-US" sz="1200" dirty="0" smtClean="0">
                <a:solidFill>
                  <a:srgbClr val="FF0000"/>
                </a:solidFill>
                <a:latin typeface="Times New Roman" panose="02020603050405020304" pitchFamily="18" charset="0"/>
                <a:ea typeface="Calibri" panose="020F0502020204030204" pitchFamily="34" charset="0"/>
              </a:rPr>
              <a:t> </a:t>
            </a:r>
            <a:r>
              <a:rPr lang="en-US" sz="1200" dirty="0" err="1" smtClean="0">
                <a:solidFill>
                  <a:srgbClr val="FF0000"/>
                </a:solidFill>
                <a:latin typeface="Times New Roman" panose="02020603050405020304" pitchFamily="18" charset="0"/>
                <a:ea typeface="Calibri" panose="020F0502020204030204" pitchFamily="34" charset="0"/>
              </a:rPr>
              <a:t>lỗ</a:t>
            </a:r>
            <a:r>
              <a:rPr lang="en-US" sz="1200" dirty="0" smtClean="0">
                <a:solidFill>
                  <a:srgbClr val="FF0000"/>
                </a:solidFill>
                <a:latin typeface="Times New Roman" panose="02020603050405020304" pitchFamily="18" charset="0"/>
                <a:ea typeface="Calibri" panose="020F0502020204030204" pitchFamily="34" charset="0"/>
              </a:rPr>
              <a:t> </a:t>
            </a:r>
            <a:r>
              <a:rPr lang="en-US" sz="1200" dirty="0" err="1" smtClean="0">
                <a:solidFill>
                  <a:srgbClr val="FF0000"/>
                </a:solidFill>
                <a:latin typeface="Times New Roman" panose="02020603050405020304" pitchFamily="18" charset="0"/>
                <a:ea typeface="Calibri" panose="020F0502020204030204" pitchFamily="34" charset="0"/>
              </a:rPr>
              <a:t>rò</a:t>
            </a:r>
            <a:r>
              <a:rPr lang="en-US" sz="1200" dirty="0" smtClean="0">
                <a:solidFill>
                  <a:srgbClr val="FF0000"/>
                </a:solidFill>
                <a:latin typeface="Times New Roman" panose="02020603050405020304" pitchFamily="18" charset="0"/>
                <a:ea typeface="Calibri" panose="020F0502020204030204" pitchFamily="34" charset="0"/>
              </a:rPr>
              <a:t> </a:t>
            </a:r>
            <a:r>
              <a:rPr lang="en-US" sz="1200" dirty="0" err="1" smtClean="0">
                <a:solidFill>
                  <a:srgbClr val="FF0000"/>
                </a:solidFill>
                <a:latin typeface="Times New Roman" panose="02020603050405020304" pitchFamily="18" charset="0"/>
                <a:ea typeface="Calibri" panose="020F0502020204030204" pitchFamily="34" charset="0"/>
              </a:rPr>
              <a:t>ngoài</a:t>
            </a:r>
            <a:r>
              <a:rPr lang="en-US" sz="1200" dirty="0" smtClean="0">
                <a:solidFill>
                  <a:srgbClr val="FF0000"/>
                </a:solidFill>
                <a:latin typeface="Times New Roman" panose="02020603050405020304" pitchFamily="18" charset="0"/>
                <a:ea typeface="Calibri" panose="020F0502020204030204" pitchFamily="34" charset="0"/>
              </a:rPr>
              <a:t> </a:t>
            </a:r>
            <a:r>
              <a:rPr lang="en-US" sz="1200" dirty="0" err="1" smtClean="0">
                <a:solidFill>
                  <a:srgbClr val="FF0000"/>
                </a:solidFill>
                <a:latin typeface="Times New Roman" panose="02020603050405020304" pitchFamily="18" charset="0"/>
                <a:ea typeface="Calibri" panose="020F0502020204030204" pitchFamily="34" charset="0"/>
              </a:rPr>
              <a:t>cách</a:t>
            </a:r>
            <a:r>
              <a:rPr lang="en-US" sz="1200" dirty="0" smtClean="0">
                <a:solidFill>
                  <a:srgbClr val="FF0000"/>
                </a:solidFill>
                <a:latin typeface="Times New Roman" panose="02020603050405020304" pitchFamily="18" charset="0"/>
                <a:ea typeface="Calibri" panose="020F0502020204030204" pitchFamily="34" charset="0"/>
              </a:rPr>
              <a:t> HM &lt;= 3cm.</a:t>
            </a:r>
            <a:r>
              <a:rPr lang="en-US" sz="1200" dirty="0" smtClean="0">
                <a:latin typeface="Times New Roman" panose="02020603050405020304" pitchFamily="18" charset="0"/>
                <a:ea typeface="Calibri" panose="020F0502020204030204" pitchFamily="34" charset="0"/>
              </a:rPr>
              <a:t> </a:t>
            </a:r>
            <a:endParaRPr lang="en-US" dirty="0"/>
          </a:p>
        </p:txBody>
      </p:sp>
      <p:pic>
        <p:nvPicPr>
          <p:cNvPr id="6" name="Picture 5"/>
          <p:cNvPicPr>
            <a:picLocks noChangeAspect="1"/>
          </p:cNvPicPr>
          <p:nvPr/>
        </p:nvPicPr>
        <p:blipFill>
          <a:blip r:embed="rId4"/>
          <a:stretch>
            <a:fillRect/>
          </a:stretch>
        </p:blipFill>
        <p:spPr>
          <a:xfrm>
            <a:off x="5508104" y="1419622"/>
            <a:ext cx="2807393" cy="2170745"/>
          </a:xfrm>
          <a:prstGeom prst="rect">
            <a:avLst/>
          </a:prstGeom>
        </p:spPr>
      </p:pic>
      <p:sp>
        <p:nvSpPr>
          <p:cNvPr id="7" name="Rectangle 6"/>
          <p:cNvSpPr/>
          <p:nvPr/>
        </p:nvSpPr>
        <p:spPr>
          <a:xfrm>
            <a:off x="4572000" y="4123988"/>
            <a:ext cx="433484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mềm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đỏ</a:t>
            </a:r>
            <a:r>
              <a:rPr lang="en-US" sz="1200" dirty="0">
                <a:latin typeface="Times New Roman" panose="02020603050405020304" pitchFamily="18" charset="0"/>
                <a:ea typeface="Calibri" panose="020F0502020204030204" pitchFamily="34" charset="0"/>
                <a:cs typeface="Times New Roman" panose="02020603050405020304" pitchFamily="18" charset="0"/>
              </a:rPr>
              <a:t> da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phù</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nề</a:t>
            </a:r>
            <a:endParaRPr lang="en-US" sz="1200"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3522546" y="1923678"/>
            <a:ext cx="1798392" cy="899196"/>
            <a:chOff x="3405437" y="2572087"/>
            <a:chExt cx="1798392" cy="899196"/>
          </a:xfrm>
        </p:grpSpPr>
        <p:sp>
          <p:nvSpPr>
            <p:cNvPr id="9" name="Rounded Rectangle 8"/>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thực</a:t>
              </a:r>
              <a:r>
                <a:rPr lang="en-GB" sz="2300" kern="1200" dirty="0" smtClean="0"/>
                <a:t> </a:t>
              </a:r>
              <a:r>
                <a:rPr lang="en-GB" sz="2300" kern="1200" dirty="0" err="1" smtClean="0"/>
                <a:t>thể</a:t>
              </a:r>
              <a:endParaRPr lang="en-US" sz="2300" kern="1200" dirty="0"/>
            </a:p>
          </p:txBody>
        </p:sp>
      </p:grpSp>
      <p:sp>
        <p:nvSpPr>
          <p:cNvPr id="11" name="TextBox 10"/>
          <p:cNvSpPr txBox="1"/>
          <p:nvPr/>
        </p:nvSpPr>
        <p:spPr>
          <a:xfrm>
            <a:off x="776585" y="4803998"/>
            <a:ext cx="4472699"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Mô</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tả</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kích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thước</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vị</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trí</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màu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sắc</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sưng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nề</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chảy</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dịch</a:t>
            </a:r>
            <a:r>
              <a:rPr lang="en-SG" sz="1300" dirty="0" smtClean="0">
                <a:solidFill>
                  <a:srgbClr val="FF0000"/>
                </a:solidFill>
                <a:latin typeface="Times New Roman" panose="02020603050405020304" pitchFamily="18" charset="0"/>
                <a:cs typeface="Times New Roman" panose="02020603050405020304" pitchFamily="18" charset="0"/>
              </a:rPr>
              <a:t> hay </a:t>
            </a:r>
            <a:r>
              <a:rPr lang="en-SG" sz="1300" dirty="0" err="1" smtClean="0">
                <a:solidFill>
                  <a:srgbClr val="FF0000"/>
                </a:solidFill>
                <a:latin typeface="Times New Roman" panose="02020603050405020304" pitchFamily="18" charset="0"/>
                <a:cs typeface="Times New Roman" panose="02020603050405020304" pitchFamily="18" charset="0"/>
              </a:rPr>
              <a:t>không</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416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a:xfrm>
            <a:off x="467544" y="636880"/>
            <a:ext cx="9144000" cy="288032"/>
          </a:xfrm>
        </p:spPr>
        <p:txBody>
          <a:bodyPr/>
          <a:lstStyle/>
          <a:p>
            <a:endParaRPr lang="en-US" dirty="0"/>
          </a:p>
        </p:txBody>
      </p:sp>
      <p:pic>
        <p:nvPicPr>
          <p:cNvPr id="7" name="Picture 6"/>
          <p:cNvPicPr>
            <a:picLocks noChangeAspect="1"/>
          </p:cNvPicPr>
          <p:nvPr/>
        </p:nvPicPr>
        <p:blipFill>
          <a:blip r:embed="rId3"/>
          <a:stretch>
            <a:fillRect/>
          </a:stretch>
        </p:blipFill>
        <p:spPr>
          <a:xfrm>
            <a:off x="2070646" y="3017432"/>
            <a:ext cx="4998194" cy="1714558"/>
          </a:xfrm>
          <a:prstGeom prst="rect">
            <a:avLst/>
          </a:prstGeom>
        </p:spPr>
      </p:pic>
      <p:sp>
        <p:nvSpPr>
          <p:cNvPr id="9" name="Rectangle 8"/>
          <p:cNvSpPr/>
          <p:nvPr/>
        </p:nvSpPr>
        <p:spPr>
          <a:xfrm>
            <a:off x="516112" y="1180509"/>
            <a:ext cx="6648176" cy="1384995"/>
          </a:xfrm>
          <a:prstGeom prst="rect">
            <a:avLst/>
          </a:prstGeom>
        </p:spPr>
        <p:txBody>
          <a:bodyPr wrap="square">
            <a:spAutoFit/>
          </a:bodyPr>
          <a:lstStyle/>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chứng</a:t>
            </a: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muộn</a:t>
            </a:r>
            <a:r>
              <a:rPr lang="en-US" sz="1200" dirty="0" smtClean="0">
                <a:latin typeface="Times New Roman" panose="02020603050405020304" pitchFamily="18" charset="0"/>
                <a:cs typeface="Times New Roman" panose="02020603050405020304" pitchFamily="18" charset="0"/>
              </a:rPr>
              <a:t>: (</a:t>
            </a:r>
            <a:r>
              <a:rPr lang="en-US" sz="1200" dirty="0" err="1" smtClean="0">
                <a:solidFill>
                  <a:srgbClr val="FF0000"/>
                </a:solidFill>
                <a:latin typeface="Times New Roman" panose="02020603050405020304" pitchFamily="18" charset="0"/>
                <a:cs typeface="Times New Roman" panose="02020603050405020304" pitchFamily="18" charset="0"/>
              </a:rPr>
              <a:t>hóa</a:t>
            </a:r>
            <a:r>
              <a:rPr lang="en-US" sz="1200" dirty="0" smtClean="0">
                <a:solidFill>
                  <a:srgbClr val="FF0000"/>
                </a:solidFill>
                <a:latin typeface="Times New Roman" panose="02020603050405020304" pitchFamily="18" charset="0"/>
                <a:cs typeface="Times New Roman" panose="02020603050405020304" pitchFamily="18" charset="0"/>
              </a:rPr>
              <a:t> </a:t>
            </a:r>
            <a:r>
              <a:rPr lang="en-US" sz="1200" dirty="0" err="1" smtClean="0">
                <a:solidFill>
                  <a:srgbClr val="FF0000"/>
                </a:solidFill>
                <a:latin typeface="Times New Roman" panose="02020603050405020304" pitchFamily="18" charset="0"/>
                <a:cs typeface="Times New Roman" panose="02020603050405020304" pitchFamily="18" charset="0"/>
              </a:rPr>
              <a:t>mủ</a:t>
            </a:r>
            <a:r>
              <a:rPr lang="en-US" sz="1200" dirty="0" smtClean="0">
                <a:solidFill>
                  <a:srgbClr val="FF0000"/>
                </a:solidFill>
                <a:latin typeface="Times New Roman" panose="02020603050405020304" pitchFamily="18" charset="0"/>
                <a:cs typeface="Times New Roman" panose="02020603050405020304" pitchFamily="18" charset="0"/>
              </a:rPr>
              <a:t> </a:t>
            </a:r>
            <a:r>
              <a:rPr lang="en-US" sz="1200" dirty="0" err="1" smtClean="0">
                <a:solidFill>
                  <a:srgbClr val="FF0000"/>
                </a:solidFill>
                <a:latin typeface="Times New Roman" panose="02020603050405020304" pitchFamily="18" charset="0"/>
                <a:cs typeface="Times New Roman" panose="02020603050405020304" pitchFamily="18" charset="0"/>
              </a:rPr>
              <a:t>hoàn</a:t>
            </a:r>
            <a:r>
              <a:rPr lang="en-US" sz="1200" dirty="0" smtClean="0">
                <a:solidFill>
                  <a:srgbClr val="FF0000"/>
                </a:solidFill>
                <a:latin typeface="Times New Roman" panose="02020603050405020304" pitchFamily="18" charset="0"/>
                <a:cs typeface="Times New Roman" panose="02020603050405020304" pitchFamily="18" charset="0"/>
              </a:rPr>
              <a:t> </a:t>
            </a:r>
            <a:r>
              <a:rPr lang="en-US" sz="1200" dirty="0" err="1" smtClean="0">
                <a:solidFill>
                  <a:srgbClr val="FF0000"/>
                </a:solidFill>
                <a:latin typeface="Times New Roman" panose="02020603050405020304" pitchFamily="18" charset="0"/>
                <a:cs typeface="Times New Roman" panose="02020603050405020304" pitchFamily="18" charset="0"/>
              </a:rPr>
              <a:t>toàn</a:t>
            </a:r>
            <a:r>
              <a:rPr lang="en-US" sz="1200" dirty="0" smtClean="0">
                <a:solidFill>
                  <a:srgbClr val="FF0000"/>
                </a:solidFill>
                <a:latin typeface="Times New Roman" panose="02020603050405020304" pitchFamily="18" charset="0"/>
                <a:cs typeface="Times New Roman" panose="02020603050405020304" pitchFamily="18" charset="0"/>
              </a:rPr>
              <a:t>)</a:t>
            </a:r>
            <a:endParaRPr lang="en-US" sz="1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err="1" smtClean="0">
                <a:latin typeface="Times New Roman" panose="02020603050405020304" pitchFamily="18" charset="0"/>
                <a:cs typeface="Times New Roman" panose="02020603050405020304" pitchFamily="18" charset="0"/>
              </a:rPr>
              <a:t>Dấu</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rõ</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áp</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xe</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ẩn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trong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sâu</a:t>
            </a: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sym typeface="Wingdings" panose="05000000000000000000" pitchFamily="2" charset="2"/>
              </a:rPr>
              <a:t>Áp</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xe</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hậu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môn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trực</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tràng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ẩn</a:t>
            </a:r>
            <a:r>
              <a:rPr lang="en-US" sz="1200" dirty="0">
                <a:latin typeface="Times New Roman" panose="02020603050405020304" pitchFamily="18" charset="0"/>
                <a:cs typeface="Times New Roman" panose="02020603050405020304" pitchFamily="18" charset="0"/>
                <a:sym typeface="Wingdings" panose="05000000000000000000" pitchFamily="2" charset="2"/>
              </a:rPr>
              <a:t>: d</a:t>
            </a:r>
            <a:r>
              <a:rPr lang="vi-VN" sz="1200" dirty="0">
                <a:latin typeface="Times New Roman" panose="02020603050405020304" pitchFamily="18" charset="0"/>
                <a:cs typeface="Times New Roman" panose="02020603050405020304" pitchFamily="18" charset="0"/>
                <a:sym typeface="Wingdings" panose="05000000000000000000" pitchFamily="2" charset="2"/>
              </a:rPr>
              <a:t>ư</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ới</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niêm</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mạc</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gian</a:t>
            </a:r>
            <a:r>
              <a:rPr lang="en-US" sz="1200" dirty="0">
                <a:latin typeface="Times New Roman" panose="02020603050405020304" pitchFamily="18" charset="0"/>
                <a:cs typeface="Times New Roman" panose="02020603050405020304" pitchFamily="18" charset="0"/>
                <a:sym typeface="Wingdings" panose="05000000000000000000" pitchFamily="2" charset="2"/>
              </a:rPr>
              <a:t> c</a:t>
            </a:r>
            <a:r>
              <a:rPr lang="vi-VN" sz="1200" dirty="0">
                <a:latin typeface="Times New Roman" panose="02020603050405020304" pitchFamily="18" charset="0"/>
                <a:cs typeface="Times New Roman" panose="02020603050405020304" pitchFamily="18" charset="0"/>
                <a:sym typeface="Wingdings" panose="05000000000000000000" pitchFamily="2" charset="2"/>
              </a:rPr>
              <a:t>ơ</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thắt</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khoang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sau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hậu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môn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sâu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và</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trên</a:t>
            </a:r>
            <a:r>
              <a:rPr lang="en-US" sz="1200" dirty="0">
                <a:latin typeface="Times New Roman" panose="02020603050405020304" pitchFamily="18" charset="0"/>
                <a:cs typeface="Times New Roman" panose="02020603050405020304" pitchFamily="18" charset="0"/>
                <a:sym typeface="Wingdings" panose="05000000000000000000" pitchFamily="2" charset="2"/>
              </a:rPr>
              <a:t> c</a:t>
            </a:r>
            <a:r>
              <a:rPr lang="vi-VN" sz="1200" dirty="0">
                <a:latin typeface="Times New Roman" panose="02020603050405020304" pitchFamily="18" charset="0"/>
                <a:cs typeface="Times New Roman" panose="02020603050405020304" pitchFamily="18" charset="0"/>
                <a:sym typeface="Wingdings" panose="05000000000000000000" pitchFamily="2" charset="2"/>
              </a:rPr>
              <a:t>ơ</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smtClean="0">
                <a:latin typeface="Times New Roman" panose="02020603050405020304" pitchFamily="18" charset="0"/>
                <a:cs typeface="Times New Roman" panose="02020603050405020304" pitchFamily="18" charset="0"/>
                <a:sym typeface="Wingdings" panose="05000000000000000000" pitchFamily="2" charset="2"/>
              </a:rPr>
              <a:t>nâng</a:t>
            </a: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sz="1200" dirty="0" err="1" smtClean="0">
                <a:latin typeface="Times New Roman" panose="02020603050405020304" pitchFamily="18" charset="0"/>
                <a:cs typeface="Times New Roman" panose="02020603050405020304" pitchFamily="18" charset="0"/>
              </a:rPr>
              <a:t>Khám</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thấy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mềm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c</a:t>
            </a:r>
            <a:r>
              <a:rPr lang="vi-VN" sz="1200" dirty="0">
                <a:latin typeface="Times New Roman" panose="02020603050405020304" pitchFamily="18" charset="0"/>
                <a:cs typeface="Times New Roman" panose="02020603050405020304" pitchFamily="18" charset="0"/>
              </a:rPr>
              <a:t>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thắt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c</a:t>
            </a:r>
            <a:r>
              <a:rPr lang="vi-VN" sz="1200" dirty="0">
                <a:latin typeface="Times New Roman" panose="02020603050405020304" pitchFamily="18" charset="0"/>
                <a:cs typeface="Times New Roman" panose="02020603050405020304" pitchFamily="18" charset="0"/>
              </a:rPr>
              <a:t>ơ</a:t>
            </a: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nâng</a:t>
            </a:r>
            <a:endParaRPr lang="en-US" sz="1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err="1" smtClean="0">
                <a:latin typeface="Times New Roman" panose="02020603050405020304" pitchFamily="18" charset="0"/>
                <a:cs typeface="Times New Roman" panose="02020603050405020304" pitchFamily="18" charset="0"/>
              </a:rPr>
              <a:t>Khám</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bằng</a:t>
            </a:r>
            <a:r>
              <a:rPr lang="en-US" sz="1200" dirty="0">
                <a:latin typeface="Times New Roman" panose="02020603050405020304" pitchFamily="18" charset="0"/>
                <a:cs typeface="Times New Roman" panose="02020603050405020304" pitchFamily="18" charset="0"/>
              </a:rPr>
              <a:t> 2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trỏ</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131840" y="4749352"/>
            <a:ext cx="3672408" cy="307777"/>
          </a:xfrm>
          <a:prstGeom prst="rect">
            <a:avLst/>
          </a:prstGeom>
          <a:noFill/>
        </p:spPr>
        <p:txBody>
          <a:bodyPr wrap="square" rtlCol="0">
            <a:spAutoFit/>
          </a:bodyPr>
          <a:lstStyle/>
          <a:p>
            <a:r>
              <a:rPr lang="en-GB" sz="1400" dirty="0" err="1" smtClean="0">
                <a:latin typeface="Times New Roman" panose="02020603050405020304" pitchFamily="18" charset="0"/>
                <a:cs typeface="Times New Roman" panose="02020603050405020304" pitchFamily="18" charset="0"/>
              </a:rPr>
              <a:t>Kỹ</a:t>
            </a:r>
            <a:r>
              <a:rPr lang="en-GB" sz="1400" dirty="0" smtClean="0">
                <a:latin typeface="Times New Roman" panose="02020603050405020304" pitchFamily="18" charset="0"/>
                <a:cs typeface="Times New Roman" panose="02020603050405020304" pitchFamily="18" charset="0"/>
              </a:rPr>
              <a:t> </a:t>
            </a:r>
            <a:r>
              <a:rPr lang="en-GB" sz="1400" dirty="0" err="1" smtClean="0">
                <a:latin typeface="Times New Roman" panose="02020603050405020304" pitchFamily="18" charset="0"/>
                <a:cs typeface="Times New Roman" panose="02020603050405020304" pitchFamily="18" charset="0"/>
              </a:rPr>
              <a:t>thuật</a:t>
            </a:r>
            <a:r>
              <a:rPr lang="en-GB" sz="1400" dirty="0" smtClean="0">
                <a:latin typeface="Times New Roman" panose="02020603050405020304" pitchFamily="18" charset="0"/>
                <a:cs typeface="Times New Roman" panose="02020603050405020304" pitchFamily="18" charset="0"/>
              </a:rPr>
              <a:t> </a:t>
            </a:r>
            <a:r>
              <a:rPr lang="en-GB" sz="1400" dirty="0" err="1" smtClean="0">
                <a:latin typeface="Times New Roman" panose="02020603050405020304" pitchFamily="18" charset="0"/>
                <a:cs typeface="Times New Roman" panose="02020603050405020304" pitchFamily="18" charset="0"/>
              </a:rPr>
              <a:t>khám</a:t>
            </a:r>
            <a:r>
              <a:rPr lang="en-GB" sz="1400" dirty="0" smtClean="0">
                <a:latin typeface="Times New Roman" panose="02020603050405020304" pitchFamily="18" charset="0"/>
                <a:cs typeface="Times New Roman" panose="02020603050405020304" pitchFamily="18" charset="0"/>
              </a:rPr>
              <a:t> HM </a:t>
            </a:r>
            <a:r>
              <a:rPr lang="en-GB" sz="1400" dirty="0" err="1" smtClean="0">
                <a:latin typeface="Times New Roman" panose="02020603050405020304" pitchFamily="18" charset="0"/>
                <a:cs typeface="Times New Roman" panose="02020603050405020304" pitchFamily="18" charset="0"/>
              </a:rPr>
              <a:t>bằng</a:t>
            </a:r>
            <a:r>
              <a:rPr lang="en-GB" sz="1400" dirty="0" smtClean="0">
                <a:latin typeface="Times New Roman" panose="02020603050405020304" pitchFamily="18" charset="0"/>
                <a:cs typeface="Times New Roman" panose="02020603050405020304" pitchFamily="18" charset="0"/>
              </a:rPr>
              <a:t> 2 </a:t>
            </a:r>
            <a:r>
              <a:rPr lang="en-GB" sz="1400" dirty="0" err="1" smtClean="0">
                <a:latin typeface="Times New Roman" panose="02020603050405020304" pitchFamily="18" charset="0"/>
                <a:cs typeface="Times New Roman" panose="02020603050405020304" pitchFamily="18" charset="0"/>
              </a:rPr>
              <a:t>ngón</a:t>
            </a:r>
            <a:r>
              <a:rPr lang="en-GB" sz="1400" dirty="0" smtClean="0">
                <a:latin typeface="Times New Roman" panose="02020603050405020304" pitchFamily="18" charset="0"/>
                <a:cs typeface="Times New Roman" panose="02020603050405020304" pitchFamily="18" charset="0"/>
              </a:rPr>
              <a:t> </a:t>
            </a:r>
            <a:r>
              <a:rPr lang="en-GB" sz="1400" dirty="0" err="1" smtClean="0">
                <a:latin typeface="Times New Roman" panose="02020603050405020304" pitchFamily="18" charset="0"/>
                <a:cs typeface="Times New Roman" panose="02020603050405020304" pitchFamily="18" charset="0"/>
              </a:rPr>
              <a:t>tay</a:t>
            </a:r>
            <a:endParaRPr lang="en-US" sz="1400"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7135884" y="913276"/>
            <a:ext cx="1798392" cy="899196"/>
            <a:chOff x="3405437" y="2572087"/>
            <a:chExt cx="1798392" cy="899196"/>
          </a:xfrm>
        </p:grpSpPr>
        <p:sp>
          <p:nvSpPr>
            <p:cNvPr id="12" name="Rounded Rectangle 11"/>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smtClean="0"/>
                <a:t>Triệu</a:t>
              </a:r>
              <a:r>
                <a:rPr lang="en-GB" sz="2300" kern="1200" dirty="0" smtClean="0"/>
                <a:t> </a:t>
              </a:r>
              <a:r>
                <a:rPr lang="en-GB" sz="2300" kern="1200" dirty="0" err="1" smtClean="0"/>
                <a:t>chứng</a:t>
              </a:r>
              <a:r>
                <a:rPr lang="en-GB" sz="2300" kern="1200" dirty="0" smtClean="0"/>
                <a:t> </a:t>
              </a:r>
              <a:r>
                <a:rPr lang="en-GB" sz="2300" kern="1200" dirty="0" err="1" smtClean="0"/>
                <a:t>thực</a:t>
              </a:r>
              <a:r>
                <a:rPr lang="en-GB" sz="2300" kern="1200" dirty="0" smtClean="0"/>
                <a:t> </a:t>
              </a:r>
              <a:r>
                <a:rPr lang="en-GB" sz="2300" kern="1200" dirty="0" err="1" smtClean="0"/>
                <a:t>thể</a:t>
              </a:r>
              <a:endParaRPr lang="en-US" sz="2300" kern="1200" dirty="0"/>
            </a:p>
          </p:txBody>
        </p:sp>
      </p:grpSp>
      <p:sp>
        <p:nvSpPr>
          <p:cNvPr id="4" name="TextBox 3"/>
          <p:cNvSpPr txBox="1"/>
          <p:nvPr/>
        </p:nvSpPr>
        <p:spPr>
          <a:xfrm>
            <a:off x="516112" y="2931790"/>
            <a:ext cx="3257623" cy="892552"/>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Khám</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theo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vị</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trí</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chiều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dọc</a:t>
            </a:r>
            <a:r>
              <a:rPr lang="en-SG" sz="1300" dirty="0" smtClean="0">
                <a:solidFill>
                  <a:srgbClr val="FF0000"/>
                </a:solidFill>
                <a:latin typeface="Times New Roman" panose="02020603050405020304" pitchFamily="18" charset="0"/>
                <a:cs typeface="Times New Roman" panose="02020603050405020304" pitchFamily="18" charset="0"/>
              </a:rPr>
              <a:t>: 6cm </a:t>
            </a:r>
            <a:r>
              <a:rPr lang="en-SG" sz="1300" dirty="0" err="1" smtClean="0">
                <a:solidFill>
                  <a:srgbClr val="FF0000"/>
                </a:solidFill>
                <a:latin typeface="Times New Roman" panose="02020603050405020304" pitchFamily="18" charset="0"/>
                <a:cs typeface="Times New Roman" panose="02020603050405020304" pitchFamily="18" charset="0"/>
              </a:rPr>
              <a:t>cách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bờ</a:t>
            </a:r>
            <a:r>
              <a:rPr lang="en-SG" sz="1300" dirty="0" smtClean="0">
                <a:solidFill>
                  <a:srgbClr val="FF0000"/>
                </a:solidFill>
                <a:latin typeface="Times New Roman" panose="02020603050405020304" pitchFamily="18" charset="0"/>
                <a:cs typeface="Times New Roman" panose="02020603050405020304" pitchFamily="18" charset="0"/>
              </a:rPr>
              <a:t> HM</a:t>
            </a:r>
          </a:p>
          <a:p>
            <a:r>
              <a:rPr lang="en-SG" sz="1300" dirty="0" smtClean="0">
                <a:solidFill>
                  <a:srgbClr val="FF0000"/>
                </a:solidFill>
                <a:latin typeface="Times New Roman" panose="02020603050405020304" pitchFamily="18" charset="0"/>
                <a:cs typeface="Times New Roman" panose="02020603050405020304" pitchFamily="18" charset="0"/>
              </a:rPr>
              <a:t>Theo </a:t>
            </a:r>
            <a:r>
              <a:rPr lang="en-SG" sz="1300" dirty="0" err="1" smtClean="0">
                <a:solidFill>
                  <a:srgbClr val="FF0000"/>
                </a:solidFill>
                <a:latin typeface="Times New Roman" panose="02020603050405020304" pitchFamily="18" charset="0"/>
                <a:cs typeface="Times New Roman" panose="02020603050405020304" pitchFamily="18" charset="0"/>
              </a:rPr>
              <a:t>khung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đồng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hồ</a:t>
            </a:r>
            <a:r>
              <a:rPr lang="en-SG" sz="1300" dirty="0" smtClean="0">
                <a:solidFill>
                  <a:srgbClr val="FF0000"/>
                </a:solidFill>
                <a:latin typeface="Times New Roman" panose="02020603050405020304" pitchFamily="18" charset="0"/>
                <a:cs typeface="Times New Roman" panose="02020603050405020304" pitchFamily="18" charset="0"/>
              </a:rPr>
              <a:t>: 9h – 12h</a:t>
            </a:r>
          </a:p>
          <a:p>
            <a:r>
              <a:rPr lang="en-SG" sz="1300" dirty="0" err="1" smtClean="0">
                <a:solidFill>
                  <a:srgbClr val="FF0000"/>
                </a:solidFill>
                <a:latin typeface="Times New Roman" panose="02020603050405020304" pitchFamily="18" charset="0"/>
                <a:cs typeface="Times New Roman" panose="02020603050405020304" pitchFamily="18" charset="0"/>
              </a:rPr>
              <a:t>Nhớ</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bôi</a:t>
            </a:r>
            <a:r>
              <a:rPr lang="en-SG" sz="1300" dirty="0" smtClean="0">
                <a:solidFill>
                  <a:srgbClr val="FF0000"/>
                </a:solidFill>
                <a:latin typeface="Times New Roman" panose="02020603050405020304" pitchFamily="18" charset="0"/>
                <a:cs typeface="Times New Roman" panose="02020603050405020304" pitchFamily="18" charset="0"/>
              </a:rPr>
              <a:t> Vaseline</a:t>
            </a:r>
          </a:p>
          <a:p>
            <a:r>
              <a:rPr lang="en-SG" sz="1300" dirty="0" err="1" smtClean="0">
                <a:solidFill>
                  <a:srgbClr val="FF0000"/>
                </a:solidFill>
                <a:latin typeface="Times New Roman" panose="02020603050405020304" pitchFamily="18" charset="0"/>
                <a:cs typeface="Times New Roman" panose="02020603050405020304" pitchFamily="18" charset="0"/>
              </a:rPr>
              <a:t>Khám</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có</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chủ</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đích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khám</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theo</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chu</a:t>
            </a:r>
            <a:r>
              <a:rPr lang="en-SG" sz="1300" dirty="0" smtClean="0">
                <a:solidFill>
                  <a:srgbClr val="FF0000"/>
                </a:solidFill>
                <a:latin typeface="Times New Roman" panose="02020603050405020304" pitchFamily="18" charset="0"/>
                <a:cs typeface="Times New Roman" panose="02020603050405020304" pitchFamily="18" charset="0"/>
              </a:rPr>
              <a:t> vi</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34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r>
              <a:rPr lang="en-GB" sz="1600" b="1" dirty="0" err="1" smtClean="0"/>
              <a:t>Cận</a:t>
            </a:r>
            <a:r>
              <a:rPr lang="en-GB" sz="1600" b="1" dirty="0" smtClean="0"/>
              <a:t> </a:t>
            </a:r>
            <a:r>
              <a:rPr lang="en-GB" sz="1600" b="1" dirty="0" err="1" smtClean="0"/>
              <a:t>lâm</a:t>
            </a:r>
            <a:r>
              <a:rPr lang="en-GB" sz="1600" b="1" dirty="0" smtClean="0"/>
              <a:t> </a:t>
            </a:r>
            <a:r>
              <a:rPr lang="en-GB" sz="1600" b="1" dirty="0" err="1" smtClean="0"/>
              <a:t>sàng</a:t>
            </a:r>
            <a:endParaRPr lang="en-US" sz="1600" b="1" dirty="0"/>
          </a:p>
        </p:txBody>
      </p:sp>
      <p:sp>
        <p:nvSpPr>
          <p:cNvPr id="4" name="Rectangle 1"/>
          <p:cNvSpPr>
            <a:spLocks noChangeArrowheads="1"/>
          </p:cNvSpPr>
          <p:nvPr/>
        </p:nvSpPr>
        <p:spPr bwMode="auto">
          <a:xfrm>
            <a:off x="611560" y="1330048"/>
            <a:ext cx="712879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9924" tIns="45720" rIns="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Chụp</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X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quang</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đường</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rò</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có</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cản</a:t>
            </a:r>
            <a:r>
              <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quang</a:t>
            </a:r>
            <a:endParaRPr kumimoji="0" lang="en-US" altLang="en-US" sz="1400" b="0" i="0"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Thuốc</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cản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quang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tan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trong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nước</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bơm</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vào</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qua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lỗ</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ngoài</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bằng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ống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feeding tube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nhỏ</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hoặc</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kim</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luồn</a:t>
            </a:r>
            <a:endPar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C</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hụp</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ảnh</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trên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ít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nhất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hai</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bình</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diện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thẳng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nghiêng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smtClean="0">
                <a:latin typeface="Arial" panose="020B0604020202020204" pitchFamily="34" charset="0"/>
                <a:ea typeface="Calibri" panose="020F0502020204030204" pitchFamily="34" charset="0"/>
                <a:cs typeface="Times New Roman" panose="02020603050405020304" pitchFamily="18" charset="0"/>
              </a:rPr>
              <a:t>Hạn</a:t>
            </a:r>
            <a:r>
              <a:rPr lang="en-US" altLang="en-US" sz="1400" dirty="0" smtClean="0">
                <a:latin typeface="Arial" panose="020B0604020202020204" pitchFamily="34" charset="0"/>
                <a:ea typeface="Calibri" panose="020F0502020204030204" pitchFamily="34" charset="0"/>
                <a:cs typeface="Times New Roman" panose="02020603050405020304" pitchFamily="18" charset="0"/>
              </a:rPr>
              <a:t> </a:t>
            </a:r>
            <a:r>
              <a:rPr lang="en-US" altLang="en-US" sz="1400" dirty="0" err="1" smtClean="0">
                <a:latin typeface="Arial" panose="020B0604020202020204" pitchFamily="34" charset="0"/>
                <a:ea typeface="Calibri" panose="020F0502020204030204" pitchFamily="34" charset="0"/>
                <a:cs typeface="Times New Roman" panose="02020603050405020304" pitchFamily="18" charset="0"/>
              </a:rPr>
              <a:t>chế</a:t>
            </a:r>
            <a:r>
              <a:rPr lang="en-US" altLang="en-US" sz="1400" dirty="0" smtClean="0">
                <a:latin typeface="Arial" panose="020B0604020202020204" pitchFamily="34" charset="0"/>
                <a:ea typeface="Calibri" panose="020F0502020204030204" pitchFamily="34" charset="0"/>
                <a:cs typeface="Times New Roman" panose="02020603050405020304" pitchFamily="18" charset="0"/>
              </a:rPr>
              <a:t>:</a:t>
            </a:r>
          </a:p>
          <a:p>
            <a:pPr marL="628650" lvl="1" indent="-171450" algn="just" eaLnBrk="0" fontAlgn="base" latinLnBrk="0" hangingPunct="0">
              <a:lnSpc>
                <a:spcPct val="150000"/>
              </a:lnSpc>
              <a:spcBef>
                <a:spcPct val="0"/>
              </a:spcBef>
              <a:spcAft>
                <a:spcPct val="0"/>
              </a:spcAft>
              <a:buFont typeface="Wingdings" panose="05000000000000000000" pitchFamily="2" charset="2"/>
              <a:buChar char="ü"/>
            </a:pPr>
            <a:r>
              <a:rPr lang="en-US" altLang="en-US" sz="1400" dirty="0">
                <a:latin typeface="Arial" panose="020B0604020202020204" pitchFamily="34" charset="0"/>
                <a:ea typeface="Calibri" panose="020F0502020204030204" pitchFamily="34" charset="0"/>
                <a:cs typeface="Times New Roman" panose="02020603050405020304" pitchFamily="18" charset="0"/>
              </a:rPr>
              <a:t>L</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an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rộng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ổ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nhiễm</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trùng</a:t>
            </a:r>
            <a:endPar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628650" lvl="1" indent="-171450" algn="just" eaLnBrk="0" fontAlgn="base" latinLnBrk="0" hangingPunct="0">
              <a:lnSpc>
                <a:spcPct val="150000"/>
              </a:lnSpc>
              <a:spcBef>
                <a:spcPct val="0"/>
              </a:spcBef>
              <a:spcAft>
                <a:spcPct val="0"/>
              </a:spcAft>
              <a:buFont typeface="Wingdings" panose="05000000000000000000" pitchFamily="2" charset="2"/>
              <a:buChar char="ü"/>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C</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hỉ</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hai</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bình</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diện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C</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hụp</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cắt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lớp</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điện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toán</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(CT scan)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để</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khảo</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sát</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endParaRPr kumimoji="0" lang="en-US"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628650" lvl="1" indent="-171450" algn="just" eaLnBrk="0" fontAlgn="base" latinLnBrk="0" hangingPunct="0">
              <a:lnSpc>
                <a:spcPct val="150000"/>
              </a:lnSpc>
              <a:spcBef>
                <a:spcPct val="0"/>
              </a:spcBef>
              <a:spcAft>
                <a:spcPct val="0"/>
              </a:spcAft>
              <a:buFont typeface="Wingdings" panose="05000000000000000000" pitchFamily="2" charset="2"/>
              <a:buChar char="ü"/>
            </a:pPr>
            <a:r>
              <a:rPr lang="en-US" altLang="en-US" sz="1400" dirty="0" smtClean="0">
                <a:latin typeface="Times New Roman" panose="02020603050405020304" pitchFamily="18" charset="0"/>
                <a:cs typeface="Times New Roman" panose="02020603050405020304" pitchFamily="18" charset="0"/>
              </a:rPr>
              <a:t>(</a:t>
            </a:r>
            <a:r>
              <a:rPr lang="en-US" altLang="en-US" sz="1400" dirty="0" err="1" smtClean="0">
                <a:solidFill>
                  <a:srgbClr val="FF0000"/>
                </a:solidFill>
                <a:latin typeface="Times New Roman" panose="02020603050405020304" pitchFamily="18" charset="0"/>
                <a:cs typeface="Times New Roman" panose="02020603050405020304" pitchFamily="18" charset="0"/>
              </a:rPr>
              <a:t>bơm</a:t>
            </a:r>
            <a:r>
              <a:rPr lang="en-US" altLang="en-US" sz="1400" dirty="0" smtClean="0">
                <a:solidFill>
                  <a:srgbClr val="FF0000"/>
                </a:solidFill>
                <a:latin typeface="Times New Roman" panose="02020603050405020304" pitchFamily="18" charset="0"/>
                <a:cs typeface="Times New Roman" panose="02020603050405020304" pitchFamily="18" charset="0"/>
              </a:rPr>
              <a:t> </a:t>
            </a:r>
            <a:r>
              <a:rPr lang="en-US" altLang="en-US" sz="1400" dirty="0" err="1" smtClean="0">
                <a:solidFill>
                  <a:srgbClr val="FF0000"/>
                </a:solidFill>
                <a:latin typeface="Times New Roman" panose="02020603050405020304" pitchFamily="18" charset="0"/>
                <a:cs typeface="Times New Roman" panose="02020603050405020304" pitchFamily="18" charset="0"/>
              </a:rPr>
              <a:t>ko</a:t>
            </a:r>
            <a:r>
              <a:rPr lang="en-US" altLang="en-US" sz="1400" dirty="0" smtClean="0">
                <a:solidFill>
                  <a:srgbClr val="FF0000"/>
                </a:solidFill>
                <a:latin typeface="Times New Roman" panose="02020603050405020304" pitchFamily="18" charset="0"/>
                <a:cs typeface="Times New Roman" panose="02020603050405020304" pitchFamily="18" charset="0"/>
              </a:rPr>
              <a:t> </a:t>
            </a:r>
            <a:r>
              <a:rPr lang="en-US" altLang="en-US" sz="1400" dirty="0" err="1" smtClean="0">
                <a:solidFill>
                  <a:srgbClr val="FF0000"/>
                </a:solidFill>
                <a:latin typeface="Times New Roman" panose="02020603050405020304" pitchFamily="18" charset="0"/>
                <a:cs typeface="Times New Roman" panose="02020603050405020304" pitchFamily="18" charset="0"/>
              </a:rPr>
              <a:t>vào</a:t>
            </a:r>
            <a:r>
              <a:rPr lang="en-US" altLang="en-US" sz="1400" dirty="0" smtClean="0">
                <a:solidFill>
                  <a:srgbClr val="FF0000"/>
                </a:solidFill>
                <a:latin typeface="Times New Roman" panose="02020603050405020304" pitchFamily="18" charset="0"/>
                <a:cs typeface="Times New Roman" panose="02020603050405020304" pitchFamily="18" charset="0"/>
              </a:rPr>
              <a:t> </a:t>
            </a:r>
            <a:r>
              <a:rPr lang="en-US" altLang="en-US" sz="1400" dirty="0" err="1" smtClean="0">
                <a:solidFill>
                  <a:srgbClr val="FF0000"/>
                </a:solidFill>
                <a:latin typeface="Times New Roman" panose="02020603050405020304" pitchFamily="18" charset="0"/>
                <a:cs typeface="Times New Roman" panose="02020603050405020304" pitchFamily="18" charset="0"/>
              </a:rPr>
              <a:t>đường</a:t>
            </a:r>
            <a:r>
              <a:rPr lang="en-US" altLang="en-US" sz="1400" dirty="0" smtClean="0">
                <a:solidFill>
                  <a:srgbClr val="FF0000"/>
                </a:solidFill>
                <a:latin typeface="Times New Roman" panose="02020603050405020304" pitchFamily="18" charset="0"/>
                <a:cs typeface="Times New Roman" panose="02020603050405020304" pitchFamily="18" charset="0"/>
              </a:rPr>
              <a:t> </a:t>
            </a:r>
            <a:r>
              <a:rPr lang="en-US" altLang="en-US" sz="1400" dirty="0" err="1" smtClean="0">
                <a:solidFill>
                  <a:srgbClr val="FF0000"/>
                </a:solidFill>
                <a:latin typeface="Times New Roman" panose="02020603050405020304" pitchFamily="18" charset="0"/>
                <a:cs typeface="Times New Roman" panose="02020603050405020304" pitchFamily="18" charset="0"/>
              </a:rPr>
              <a:t>rò</a:t>
            </a:r>
            <a:r>
              <a:rPr lang="en-US" altLang="en-US" sz="1400" dirty="0" smtClean="0">
                <a:solidFill>
                  <a:srgbClr val="FF0000"/>
                </a:solidFill>
                <a:latin typeface="Times New Roman" panose="02020603050405020304" pitchFamily="18" charset="0"/>
                <a:cs typeface="Times New Roman" panose="02020603050405020304" pitchFamily="18" charset="0"/>
              </a:rPr>
              <a:t>, </a:t>
            </a:r>
            <a:r>
              <a:rPr lang="en-US" altLang="en-US" sz="1400" dirty="0" err="1" smtClean="0">
                <a:solidFill>
                  <a:srgbClr val="FF0000"/>
                </a:solidFill>
                <a:latin typeface="Times New Roman" panose="02020603050405020304" pitchFamily="18" charset="0"/>
                <a:cs typeface="Times New Roman" panose="02020603050405020304" pitchFamily="18" charset="0"/>
              </a:rPr>
              <a:t>phụ</a:t>
            </a:r>
            <a:r>
              <a:rPr lang="en-US" altLang="en-US" sz="1400" dirty="0" smtClean="0">
                <a:solidFill>
                  <a:srgbClr val="FF0000"/>
                </a:solidFill>
                <a:latin typeface="Times New Roman" panose="02020603050405020304" pitchFamily="18" charset="0"/>
                <a:cs typeface="Times New Roman" panose="02020603050405020304" pitchFamily="18" charset="0"/>
              </a:rPr>
              <a:t> </a:t>
            </a:r>
            <a:r>
              <a:rPr lang="en-US" altLang="en-US" sz="1400" dirty="0" err="1" smtClean="0">
                <a:solidFill>
                  <a:srgbClr val="FF0000"/>
                </a:solidFill>
                <a:latin typeface="Times New Roman" panose="02020603050405020304" pitchFamily="18" charset="0"/>
                <a:cs typeface="Times New Roman" panose="02020603050405020304" pitchFamily="18" charset="0"/>
              </a:rPr>
              <a:t>thuộc</a:t>
            </a:r>
            <a:r>
              <a:rPr lang="en-US" altLang="en-US" sz="1400" dirty="0" smtClean="0">
                <a:solidFill>
                  <a:srgbClr val="FF0000"/>
                </a:solidFill>
                <a:latin typeface="Times New Roman" panose="02020603050405020304" pitchFamily="18" charset="0"/>
                <a:cs typeface="Times New Roman" panose="02020603050405020304" pitchFamily="18" charset="0"/>
              </a:rPr>
              <a:t> </a:t>
            </a:r>
            <a:r>
              <a:rPr lang="en-US" altLang="en-US" sz="1400" dirty="0" err="1" smtClean="0">
                <a:solidFill>
                  <a:srgbClr val="FF0000"/>
                </a:solidFill>
                <a:latin typeface="Times New Roman" panose="02020603050405020304" pitchFamily="18" charset="0"/>
                <a:cs typeface="Times New Roman" panose="02020603050405020304" pitchFamily="18" charset="0"/>
              </a:rPr>
              <a:t>kĩ</a:t>
            </a:r>
            <a:r>
              <a:rPr lang="en-US" altLang="en-US" sz="1400" dirty="0" smtClean="0">
                <a:solidFill>
                  <a:srgbClr val="FF0000"/>
                </a:solidFill>
                <a:latin typeface="Times New Roman" panose="02020603050405020304" pitchFamily="18" charset="0"/>
                <a:cs typeface="Times New Roman" panose="02020603050405020304" pitchFamily="18" charset="0"/>
              </a:rPr>
              <a:t> </a:t>
            </a:r>
            <a:r>
              <a:rPr lang="en-US" altLang="en-US" sz="1400" dirty="0" err="1" smtClean="0">
                <a:solidFill>
                  <a:srgbClr val="FF0000"/>
                </a:solidFill>
                <a:latin typeface="Times New Roman" panose="02020603050405020304" pitchFamily="18" charset="0"/>
                <a:cs typeface="Times New Roman" panose="02020603050405020304" pitchFamily="18" charset="0"/>
              </a:rPr>
              <a:t>thuật</a:t>
            </a:r>
            <a:r>
              <a:rPr lang="en-US" altLang="en-US" sz="1400" dirty="0" smtClean="0">
                <a:solidFill>
                  <a:srgbClr val="FF0000"/>
                </a:solidFill>
                <a:latin typeface="Times New Roman" panose="02020603050405020304" pitchFamily="18" charset="0"/>
                <a:cs typeface="Times New Roman" panose="02020603050405020304" pitchFamily="18" charset="0"/>
              </a:rPr>
              <a:t> </a:t>
            </a:r>
            <a:r>
              <a:rPr lang="en-US" altLang="en-US" sz="1400" dirty="0" err="1" smtClean="0">
                <a:solidFill>
                  <a:srgbClr val="FF0000"/>
                </a:solidFill>
                <a:latin typeface="Times New Roman" panose="02020603050405020304" pitchFamily="18" charset="0"/>
                <a:cs typeface="Times New Roman" panose="02020603050405020304" pitchFamily="18" charset="0"/>
              </a:rPr>
              <a:t>viên</a:t>
            </a:r>
            <a:r>
              <a:rPr lang="en-US" altLang="en-US" sz="1400" dirty="0" smtClean="0">
                <a:solidFill>
                  <a:srgbClr val="FF0000"/>
                </a:solidFill>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9743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a:xfrm>
            <a:off x="0" y="673755"/>
            <a:ext cx="9144000" cy="288032"/>
          </a:xfrm>
        </p:spPr>
        <p:txBody>
          <a:bodyPr/>
          <a:lstStyle/>
          <a:p>
            <a:r>
              <a:rPr lang="en-GB" sz="1600" b="1" dirty="0" err="1" smtClean="0"/>
              <a:t>Cận</a:t>
            </a:r>
            <a:r>
              <a:rPr lang="en-GB" sz="1600" b="1" dirty="0" smtClean="0"/>
              <a:t> </a:t>
            </a:r>
            <a:r>
              <a:rPr lang="en-GB" sz="1600" b="1" dirty="0" err="1" smtClean="0"/>
              <a:t>lâm</a:t>
            </a:r>
            <a:r>
              <a:rPr lang="en-GB" sz="1600" b="1" dirty="0" smtClean="0"/>
              <a:t> </a:t>
            </a:r>
            <a:r>
              <a:rPr lang="en-GB" sz="1600" b="1" dirty="0" err="1" smtClean="0"/>
              <a:t>sàng</a:t>
            </a:r>
            <a:endParaRPr lang="en-US" sz="1600" b="1" dirty="0"/>
          </a:p>
        </p:txBody>
      </p:sp>
      <p:sp>
        <p:nvSpPr>
          <p:cNvPr id="8" name="Rectangle 7"/>
          <p:cNvSpPr/>
          <p:nvPr/>
        </p:nvSpPr>
        <p:spPr>
          <a:xfrm>
            <a:off x="3347864" y="4908136"/>
            <a:ext cx="1872629" cy="276999"/>
          </a:xfrm>
          <a:prstGeom prst="rect">
            <a:avLst/>
          </a:prstGeom>
        </p:spPr>
        <p:txBody>
          <a:bodyPr wrap="none">
            <a:spAutoFit/>
          </a:bodyPr>
          <a:lstStyle/>
          <a:p>
            <a:pPr algn="just">
              <a:spcAft>
                <a:spcPts val="10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Siêu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âm</a:t>
            </a:r>
            <a:r>
              <a:rPr lang="en-US" sz="1200" dirty="0">
                <a:latin typeface="Times New Roman" panose="02020603050405020304" pitchFamily="18" charset="0"/>
                <a:ea typeface="Calibri" panose="020F0502020204030204" pitchFamily="34" charset="0"/>
                <a:cs typeface="Times New Roman" panose="02020603050405020304" pitchFamily="18" charset="0"/>
              </a:rPr>
              <a:t> qua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7" name="Group 16"/>
          <p:cNvGrpSpPr/>
          <p:nvPr/>
        </p:nvGrpSpPr>
        <p:grpSpPr>
          <a:xfrm>
            <a:off x="2123728" y="1257832"/>
            <a:ext cx="5123460" cy="3834198"/>
            <a:chOff x="2123728" y="1146578"/>
            <a:chExt cx="5134251" cy="3761558"/>
          </a:xfrm>
        </p:grpSpPr>
        <p:pic>
          <p:nvPicPr>
            <p:cNvPr id="7" name="Picture 6"/>
            <p:cNvPicPr>
              <a:picLocks noChangeAspect="1"/>
            </p:cNvPicPr>
            <p:nvPr/>
          </p:nvPicPr>
          <p:blipFill>
            <a:blip r:embed="rId2"/>
            <a:stretch>
              <a:fillRect/>
            </a:stretch>
          </p:blipFill>
          <p:spPr>
            <a:xfrm>
              <a:off x="2123728" y="1146578"/>
              <a:ext cx="4761389" cy="3761558"/>
            </a:xfrm>
            <a:prstGeom prst="rect">
              <a:avLst/>
            </a:prstGeom>
          </p:spPr>
        </p:pic>
        <p:grpSp>
          <p:nvGrpSpPr>
            <p:cNvPr id="16" name="Group 15"/>
            <p:cNvGrpSpPr/>
            <p:nvPr/>
          </p:nvGrpSpPr>
          <p:grpSpPr>
            <a:xfrm>
              <a:off x="5883276" y="1502959"/>
              <a:ext cx="1374703" cy="1009879"/>
              <a:chOff x="5883276" y="1502959"/>
              <a:chExt cx="1374703" cy="1009879"/>
            </a:xfrm>
          </p:grpSpPr>
          <p:pic>
            <p:nvPicPr>
              <p:cNvPr id="9" name="Picture 8"/>
              <p:cNvPicPr>
                <a:picLocks noChangeAspect="1"/>
              </p:cNvPicPr>
              <p:nvPr/>
            </p:nvPicPr>
            <p:blipFill>
              <a:blip r:embed="rId3"/>
              <a:stretch>
                <a:fillRect/>
              </a:stretch>
            </p:blipFill>
            <p:spPr>
              <a:xfrm>
                <a:off x="5883276" y="2216547"/>
                <a:ext cx="438265" cy="296291"/>
              </a:xfrm>
              <a:prstGeom prst="rect">
                <a:avLst/>
              </a:prstGeom>
            </p:spPr>
          </p:pic>
          <p:cxnSp>
            <p:nvCxnSpPr>
              <p:cNvPr id="10" name="Straight Arrow Connector 9"/>
              <p:cNvCxnSpPr/>
              <p:nvPr/>
            </p:nvCxnSpPr>
            <p:spPr>
              <a:xfrm flipH="1">
                <a:off x="5934712" y="1502959"/>
                <a:ext cx="1300480" cy="415290"/>
              </a:xfrm>
              <a:prstGeom prst="straightConnector1">
                <a:avLst/>
              </a:prstGeom>
              <a:noFill/>
              <a:ln w="19050" cap="flat" cmpd="sng" algn="ctr">
                <a:solidFill>
                  <a:srgbClr val="4472C4"/>
                </a:solidFill>
                <a:prstDash val="solid"/>
                <a:miter lim="800000"/>
                <a:tailEnd type="triangle"/>
              </a:ln>
              <a:effectLst/>
            </p:spPr>
          </p:cxnSp>
          <p:cxnSp>
            <p:nvCxnSpPr>
              <p:cNvPr id="11" name="Straight Arrow Connector 10"/>
              <p:cNvCxnSpPr/>
              <p:nvPr/>
            </p:nvCxnSpPr>
            <p:spPr>
              <a:xfrm flipH="1">
                <a:off x="6045764" y="1931094"/>
                <a:ext cx="1212215" cy="102235"/>
              </a:xfrm>
              <a:prstGeom prst="straightConnector1">
                <a:avLst/>
              </a:prstGeom>
              <a:noFill/>
              <a:ln w="19050" cap="flat" cmpd="sng" algn="ctr">
                <a:solidFill>
                  <a:srgbClr val="4472C4"/>
                </a:solidFill>
                <a:prstDash val="solid"/>
                <a:miter lim="800000"/>
                <a:tailEnd type="triangle"/>
              </a:ln>
              <a:effectLst/>
            </p:spPr>
          </p:cxnSp>
          <p:cxnSp>
            <p:nvCxnSpPr>
              <p:cNvPr id="12" name="Straight Arrow Connector 11"/>
              <p:cNvCxnSpPr/>
              <p:nvPr/>
            </p:nvCxnSpPr>
            <p:spPr>
              <a:xfrm flipH="1" flipV="1">
                <a:off x="6128314" y="2170990"/>
                <a:ext cx="1129665" cy="46990"/>
              </a:xfrm>
              <a:prstGeom prst="straightConnector1">
                <a:avLst/>
              </a:prstGeom>
              <a:noFill/>
              <a:ln w="19050" cap="flat" cmpd="sng" algn="ctr">
                <a:solidFill>
                  <a:srgbClr val="4472C4"/>
                </a:solidFill>
                <a:prstDash val="solid"/>
                <a:miter lim="800000"/>
                <a:tailEnd type="triangle"/>
              </a:ln>
              <a:effectLst/>
            </p:spPr>
          </p:cxnSp>
        </p:grpSp>
      </p:grpSp>
      <p:sp>
        <p:nvSpPr>
          <p:cNvPr id="13" name="Text Box 28688"/>
          <p:cNvSpPr txBox="1"/>
          <p:nvPr/>
        </p:nvSpPr>
        <p:spPr>
          <a:xfrm>
            <a:off x="7257979" y="1349412"/>
            <a:ext cx="1207770"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Niêm mạc hậu môn </a:t>
            </a:r>
          </a:p>
        </p:txBody>
      </p:sp>
      <p:sp>
        <p:nvSpPr>
          <p:cNvPr id="14" name="Text Box 28698"/>
          <p:cNvSpPr txBox="1"/>
          <p:nvPr/>
        </p:nvSpPr>
        <p:spPr>
          <a:xfrm>
            <a:off x="7293520" y="1751250"/>
            <a:ext cx="1481455"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Cơ thắt trong hậu môn </a:t>
            </a:r>
          </a:p>
        </p:txBody>
      </p:sp>
      <p:sp>
        <p:nvSpPr>
          <p:cNvPr id="15" name="Text Box 93184"/>
          <p:cNvSpPr txBox="1"/>
          <p:nvPr/>
        </p:nvSpPr>
        <p:spPr>
          <a:xfrm>
            <a:off x="7309791" y="2071295"/>
            <a:ext cx="1481455"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ngoài</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hậu</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môn</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4" name="TextBox 3"/>
          <p:cNvSpPr txBox="1"/>
          <p:nvPr/>
        </p:nvSpPr>
        <p:spPr>
          <a:xfrm>
            <a:off x="179513" y="1491630"/>
            <a:ext cx="1800200" cy="646331"/>
          </a:xfrm>
          <a:prstGeom prst="rect">
            <a:avLst/>
          </a:prstGeom>
          <a:noFill/>
        </p:spPr>
        <p:txBody>
          <a:bodyPr wrap="square" rtlCol="0">
            <a:spAutoFit/>
          </a:bodyPr>
          <a:lstStyle/>
          <a:p>
            <a:r>
              <a:rPr lang="en-SG" dirty="0" err="1" smtClean="0">
                <a:solidFill>
                  <a:srgbClr val="FF0000"/>
                </a:solidFill>
                <a:latin typeface="Times New Roman" panose="02020603050405020304" pitchFamily="18" charset="0"/>
                <a:cs typeface="Times New Roman" panose="02020603050405020304" pitchFamily="18" charset="0"/>
              </a:rPr>
              <a:t>Siêu</a:t>
            </a:r>
            <a:r>
              <a:rPr lang="en-SG" dirty="0" smtClean="0">
                <a:solidFill>
                  <a:srgbClr val="FF0000"/>
                </a:solidFill>
                <a:latin typeface="Times New Roman" panose="02020603050405020304" pitchFamily="18" charset="0"/>
                <a:cs typeface="Times New Roman" panose="02020603050405020304" pitchFamily="18" charset="0"/>
              </a:rPr>
              <a:t> </a:t>
            </a:r>
            <a:r>
              <a:rPr lang="en-SG" dirty="0" err="1" smtClean="0">
                <a:solidFill>
                  <a:srgbClr val="FF0000"/>
                </a:solidFill>
                <a:latin typeface="Times New Roman" panose="02020603050405020304" pitchFamily="18" charset="0"/>
                <a:cs typeface="Times New Roman" panose="02020603050405020304" pitchFamily="18" charset="0"/>
              </a:rPr>
              <a:t>âm</a:t>
            </a:r>
            <a:r>
              <a:rPr lang="en-SG" dirty="0" smtClean="0">
                <a:solidFill>
                  <a:srgbClr val="FF0000"/>
                </a:solidFill>
                <a:latin typeface="Times New Roman" panose="02020603050405020304" pitchFamily="18" charset="0"/>
                <a:cs typeface="Times New Roman" panose="02020603050405020304" pitchFamily="18" charset="0"/>
              </a:rPr>
              <a:t> qua </a:t>
            </a:r>
            <a:r>
              <a:rPr lang="en-SG" dirty="0" err="1" smtClean="0">
                <a:solidFill>
                  <a:srgbClr val="FF0000"/>
                </a:solidFill>
                <a:latin typeface="Times New Roman" panose="02020603050405020304" pitchFamily="18" charset="0"/>
                <a:cs typeface="Times New Roman" panose="02020603050405020304" pitchFamily="18" charset="0"/>
              </a:rPr>
              <a:t>ngả</a:t>
            </a:r>
            <a:r>
              <a:rPr lang="en-SG" dirty="0" smtClean="0">
                <a:solidFill>
                  <a:srgbClr val="FF0000"/>
                </a:solidFill>
                <a:latin typeface="Times New Roman" panose="02020603050405020304" pitchFamily="18" charset="0"/>
                <a:cs typeface="Times New Roman" panose="02020603050405020304" pitchFamily="18" charset="0"/>
              </a:rPr>
              <a:t> </a:t>
            </a:r>
            <a:r>
              <a:rPr lang="en-SG" dirty="0" err="1" smtClean="0">
                <a:solidFill>
                  <a:srgbClr val="FF0000"/>
                </a:solidFill>
                <a:latin typeface="Times New Roman" panose="02020603050405020304" pitchFamily="18" charset="0"/>
                <a:cs typeface="Times New Roman" panose="02020603050405020304" pitchFamily="18" charset="0"/>
              </a:rPr>
              <a:t>hậu</a:t>
            </a:r>
            <a:r>
              <a:rPr lang="en-SG" dirty="0" smtClean="0">
                <a:solidFill>
                  <a:srgbClr val="FF0000"/>
                </a:solidFill>
                <a:latin typeface="Times New Roman" panose="02020603050405020304" pitchFamily="18" charset="0"/>
                <a:cs typeface="Times New Roman" panose="02020603050405020304" pitchFamily="18" charset="0"/>
              </a:rPr>
              <a:t> </a:t>
            </a:r>
            <a:r>
              <a:rPr lang="en-SG" dirty="0" err="1" smtClean="0">
                <a:solidFill>
                  <a:srgbClr val="FF0000"/>
                </a:solidFill>
                <a:latin typeface="Times New Roman" panose="02020603050405020304" pitchFamily="18" charset="0"/>
                <a:cs typeface="Times New Roman" panose="02020603050405020304" pitchFamily="18" charset="0"/>
              </a:rPr>
              <a:t>môn</a:t>
            </a:r>
            <a:endParaRPr lang="en-S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1749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smtClean="0"/>
              <a:t>định</a:t>
            </a:r>
            <a:endParaRPr lang="en-US" dirty="0"/>
          </a:p>
        </p:txBody>
      </p:sp>
      <p:sp>
        <p:nvSpPr>
          <p:cNvPr id="3" name="Text Placeholder 2"/>
          <p:cNvSpPr>
            <a:spLocks noGrp="1"/>
          </p:cNvSpPr>
          <p:nvPr>
            <p:ph type="body" sz="quarter" idx="11"/>
          </p:nvPr>
        </p:nvSpPr>
        <p:spPr/>
        <p:txBody>
          <a:bodyPr/>
          <a:lstStyle/>
          <a:p>
            <a:r>
              <a:rPr lang="en-GB" sz="1600" b="1" dirty="0" err="1" smtClean="0"/>
              <a:t>Cận</a:t>
            </a:r>
            <a:r>
              <a:rPr lang="en-GB" sz="1600" b="1" dirty="0" smtClean="0"/>
              <a:t> </a:t>
            </a:r>
            <a:r>
              <a:rPr lang="en-GB" sz="1600" b="1" dirty="0" err="1" smtClean="0"/>
              <a:t>lâ</a:t>
            </a:r>
            <a:r>
              <a:rPr lang="en-GB" sz="1600" b="1" dirty="0" err="1"/>
              <a:t>m</a:t>
            </a:r>
            <a:r>
              <a:rPr lang="en-GB" sz="1600" b="1" dirty="0" smtClean="0"/>
              <a:t> </a:t>
            </a:r>
            <a:r>
              <a:rPr lang="en-GB" sz="1600" b="1" dirty="0" err="1" smtClean="0"/>
              <a:t>sàng</a:t>
            </a:r>
            <a:endParaRPr lang="en-US" sz="1600" b="1" dirty="0"/>
          </a:p>
        </p:txBody>
      </p:sp>
      <p:pic>
        <p:nvPicPr>
          <p:cNvPr id="7" name="Picture 6"/>
          <p:cNvPicPr>
            <a:picLocks noChangeAspect="1"/>
          </p:cNvPicPr>
          <p:nvPr/>
        </p:nvPicPr>
        <p:blipFill>
          <a:blip r:embed="rId3"/>
          <a:stretch>
            <a:fillRect/>
          </a:stretch>
        </p:blipFill>
        <p:spPr>
          <a:xfrm>
            <a:off x="4355976" y="1112634"/>
            <a:ext cx="2334970" cy="2304488"/>
          </a:xfrm>
          <a:prstGeom prst="rect">
            <a:avLst/>
          </a:prstGeom>
        </p:spPr>
      </p:pic>
      <p:pic>
        <p:nvPicPr>
          <p:cNvPr id="8" name="Picture 7"/>
          <p:cNvPicPr>
            <a:picLocks noChangeAspect="1"/>
          </p:cNvPicPr>
          <p:nvPr/>
        </p:nvPicPr>
        <p:blipFill>
          <a:blip r:embed="rId4"/>
          <a:stretch>
            <a:fillRect/>
          </a:stretch>
        </p:blipFill>
        <p:spPr>
          <a:xfrm>
            <a:off x="7012647" y="1098437"/>
            <a:ext cx="2054530" cy="2304488"/>
          </a:xfrm>
          <a:prstGeom prst="rect">
            <a:avLst/>
          </a:prstGeom>
        </p:spPr>
      </p:pic>
      <p:sp>
        <p:nvSpPr>
          <p:cNvPr id="9" name="Rectangle 8"/>
          <p:cNvSpPr/>
          <p:nvPr/>
        </p:nvSpPr>
        <p:spPr>
          <a:xfrm>
            <a:off x="4404946" y="3585091"/>
            <a:ext cx="4572000" cy="461665"/>
          </a:xfrm>
          <a:prstGeom prst="rect">
            <a:avLst/>
          </a:prstGeom>
        </p:spPr>
        <p:txBody>
          <a:bodyPr>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br>
              <a:rPr lang="en-US" sz="1200" dirty="0">
                <a:latin typeface="Times New Roman" panose="02020603050405020304" pitchFamily="18" charset="0"/>
                <a:ea typeface="Calibri" panose="020F0502020204030204" pitchFamily="34" charset="0"/>
                <a:cs typeface="Times New Roman" panose="02020603050405020304" pitchFamily="18" charset="0"/>
              </a:rPr>
            </a:br>
            <a:r>
              <a:rPr lang="en-US" sz="1200" dirty="0">
                <a:latin typeface="Times New Roman" panose="02020603050405020304" pitchFamily="18" charset="0"/>
                <a:ea typeface="Calibri" panose="020F0502020204030204" pitchFamily="34" charset="0"/>
                <a:cs typeface="Times New Roman" panose="02020603050405020304" pitchFamily="18" charset="0"/>
              </a:rPr>
              <a:t>(</a:t>
            </a:r>
            <a:r>
              <a:rPr lang="en-US" sz="12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dọc</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95536" y="987574"/>
            <a:ext cx="3816424" cy="4524315"/>
          </a:xfrm>
          <a:prstGeom prst="rect">
            <a:avLst/>
          </a:prstGeom>
          <a:noFill/>
        </p:spPr>
        <p:txBody>
          <a:bodyPr wrap="square" rtlCol="0">
            <a:spAutoFit/>
          </a:bodyPr>
          <a:lstStyle/>
          <a:p>
            <a:r>
              <a:rPr lang="en-US" sz="1200" dirty="0" err="1">
                <a:latin typeface="Times New Roman" panose="02020603050405020304" pitchFamily="18" charset="0"/>
                <a:cs typeface="Times New Roman" panose="02020603050405020304" pitchFamily="18" charset="0"/>
              </a:rPr>
              <a:t>Chỉ</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định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chụp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Cộng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hưởng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trường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hợp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sau</a:t>
            </a:r>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1. </a:t>
            </a:r>
            <a:r>
              <a:rPr lang="en-US" sz="1200" dirty="0" err="1">
                <a:latin typeface="Times New Roman" panose="02020603050405020304" pitchFamily="18" charset="0"/>
                <a:cs typeface="Times New Roman" panose="02020603050405020304" pitchFamily="18" charset="0"/>
              </a:rPr>
              <a:t>Bệnh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tứ</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chứng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nhiễm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khuẩn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tràng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ẩn</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Đau hậu môn trực tràng</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Triệu chứng nhiễm khuẩn rõ</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Không nhìn thấy áp xe cạnh hậu môn</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Tăng cảm giác da hậu môn, nên không thể khám hậu môn bằng ngón tay</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2.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nâng</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Áp xe hậu môn trên cơ nâng loại I – IV </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Áp xe hậu môn không do nguyên nhân khe tuyến</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Áp xe hậu môn do hoại tử u</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Áp xe hậu môn do nguyên nhân từ chậu bụng</a:t>
            </a:r>
            <a:endParaRPr lang="en-US" sz="1200" dirty="0">
              <a:latin typeface="Times New Roman" panose="02020603050405020304" pitchFamily="18" charset="0"/>
              <a:cs typeface="Times New Roman" panose="02020603050405020304" pitchFamily="18" charset="0"/>
            </a:endParaRPr>
          </a:p>
          <a:p>
            <a:r>
              <a:rPr lang="vi-VN" sz="1200" dirty="0">
                <a:latin typeface="Times New Roman" panose="02020603050405020304" pitchFamily="18" charset="0"/>
                <a:cs typeface="Times New Roman" panose="02020603050405020304" pitchFamily="18" charset="0"/>
              </a:rPr>
              <a:t>3. Áp xe hậu môn hình móng ngựa</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Áp xe móng ngựa phía sau: Khoang sau hậu môn sâu, khoang trên cơ nâng, khoang sau trực tràng</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Áp xe móng ngựa phía trước</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4.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Áp xe khoang ngồi hậu môn một bên tiên phát</a:t>
            </a:r>
            <a:endParaRPr lang="en-US" sz="1200" dirty="0">
              <a:latin typeface="Times New Roman" panose="02020603050405020304" pitchFamily="18" charset="0"/>
              <a:cs typeface="Times New Roman" panose="02020603050405020304" pitchFamily="18" charset="0"/>
            </a:endParaRPr>
          </a:p>
          <a:p>
            <a:pPr lvl="0"/>
            <a:r>
              <a:rPr lang="vi-VN" sz="1200" dirty="0">
                <a:latin typeface="Times New Roman" panose="02020603050405020304" pitchFamily="18" charset="0"/>
                <a:cs typeface="Times New Roman" panose="02020603050405020304" pitchFamily="18" charset="0"/>
              </a:rPr>
              <a:t>Áp xe khoang ngồi hậu môn thứ phát sau áp xe khoang sau hậu môn sâu</a:t>
            </a:r>
            <a:endParaRPr lang="en-US" sz="1200" dirty="0">
              <a:latin typeface="Times New Roman" panose="02020603050405020304" pitchFamily="18" charset="0"/>
              <a:cs typeface="Times New Roman" panose="02020603050405020304" pitchFamily="18" charset="0"/>
            </a:endParaRPr>
          </a:p>
          <a:p>
            <a:r>
              <a:rPr lang="vi-VN" sz="1200" dirty="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endParaRPr lang="en-SG" sz="1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220072" y="4443958"/>
            <a:ext cx="2087431" cy="292388"/>
          </a:xfrm>
          <a:prstGeom prst="rect">
            <a:avLst/>
          </a:prstGeom>
          <a:noFill/>
        </p:spPr>
        <p:txBody>
          <a:bodyPr wrap="none" rtlCol="0">
            <a:spAutoFit/>
          </a:bodyPr>
          <a:lstStyle/>
          <a:p>
            <a:r>
              <a:rPr lang="en-SG" sz="1300" dirty="0" smtClean="0">
                <a:solidFill>
                  <a:srgbClr val="FF0000"/>
                </a:solidFill>
                <a:latin typeface="Times New Roman" panose="02020603050405020304" pitchFamily="18" charset="0"/>
                <a:cs typeface="Times New Roman" panose="02020603050405020304" pitchFamily="18" charset="0"/>
              </a:rPr>
              <a:t>Cao </a:t>
            </a:r>
            <a:r>
              <a:rPr lang="en-SG" sz="1300" dirty="0" err="1" smtClean="0">
                <a:solidFill>
                  <a:srgbClr val="FF0000"/>
                </a:solidFill>
                <a:latin typeface="Times New Roman" panose="02020603050405020304" pitchFamily="18" charset="0"/>
                <a:cs typeface="Times New Roman" panose="02020603050405020304" pitchFamily="18" charset="0"/>
              </a:rPr>
              <a:t>cấp</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nhất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có</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bơm</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cản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từ</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7132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smtClean="0"/>
              <a:t>phân</a:t>
            </a:r>
            <a:r>
              <a:rPr lang="en-GB" dirty="0" smtClean="0"/>
              <a:t> </a:t>
            </a:r>
            <a:r>
              <a:rPr lang="en-GB" dirty="0" err="1" smtClean="0"/>
              <a:t>biệt</a:t>
            </a:r>
            <a:endParaRPr lang="en-US" dirty="0"/>
          </a:p>
        </p:txBody>
      </p:sp>
      <p:sp>
        <p:nvSpPr>
          <p:cNvPr id="3" name="Text Placeholder 2"/>
          <p:cNvSpPr>
            <a:spLocks noGrp="1"/>
          </p:cNvSpPr>
          <p:nvPr>
            <p:ph type="body" sz="quarter" idx="11"/>
          </p:nvPr>
        </p:nvSpPr>
        <p:spPr/>
        <p:txBody>
          <a:bodyPr/>
          <a:lstStyle/>
          <a:p>
            <a:endParaRPr lang="en-US"/>
          </a:p>
        </p:txBody>
      </p:sp>
      <p:sp>
        <p:nvSpPr>
          <p:cNvPr id="7" name="TextBox 6"/>
          <p:cNvSpPr txBox="1"/>
          <p:nvPr/>
        </p:nvSpPr>
        <p:spPr>
          <a:xfrm>
            <a:off x="899592" y="1547392"/>
            <a:ext cx="3168352"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smtClean="0"/>
              <a:t>Nứt</a:t>
            </a:r>
            <a:r>
              <a:rPr lang="en-GB" dirty="0" smtClean="0"/>
              <a:t> </a:t>
            </a:r>
            <a:r>
              <a:rPr lang="en-GB" dirty="0" err="1" smtClean="0"/>
              <a:t>hậu</a:t>
            </a:r>
            <a:r>
              <a:rPr lang="en-GB" dirty="0" smtClean="0"/>
              <a:t> </a:t>
            </a:r>
            <a:r>
              <a:rPr lang="en-GB" dirty="0" err="1" smtClean="0"/>
              <a:t>môn</a:t>
            </a:r>
            <a:endParaRPr lang="en-GB" dirty="0" smtClean="0"/>
          </a:p>
          <a:p>
            <a:pPr marL="285750" indent="-285750">
              <a:buFont typeface="Arial" panose="020B0604020202020204" pitchFamily="34" charset="0"/>
              <a:buChar char="•"/>
            </a:pPr>
            <a:r>
              <a:rPr lang="en-GB" dirty="0" err="1" smtClean="0"/>
              <a:t>Rò</a:t>
            </a:r>
            <a:r>
              <a:rPr lang="en-GB" dirty="0" smtClean="0"/>
              <a:t> </a:t>
            </a:r>
            <a:r>
              <a:rPr lang="en-GB" dirty="0" err="1" smtClean="0"/>
              <a:t>hậu</a:t>
            </a:r>
            <a:r>
              <a:rPr lang="en-GB" dirty="0" smtClean="0"/>
              <a:t> </a:t>
            </a:r>
            <a:r>
              <a:rPr lang="en-GB" dirty="0" err="1" smtClean="0"/>
              <a:t>môn</a:t>
            </a:r>
            <a:endParaRPr lang="en-GB" dirty="0" smtClean="0"/>
          </a:p>
          <a:p>
            <a:pPr marL="285750" indent="-285750">
              <a:buFont typeface="Arial" panose="020B0604020202020204" pitchFamily="34" charset="0"/>
              <a:buChar char="•"/>
            </a:pPr>
            <a:r>
              <a:rPr lang="en-GB" dirty="0" err="1" smtClean="0"/>
              <a:t>Trĩ</a:t>
            </a:r>
            <a:r>
              <a:rPr lang="en-GB" dirty="0" smtClean="0"/>
              <a:t> </a:t>
            </a:r>
            <a:r>
              <a:rPr lang="en-GB" dirty="0" err="1" smtClean="0"/>
              <a:t>ngoại</a:t>
            </a:r>
            <a:r>
              <a:rPr lang="en-GB" dirty="0" smtClean="0"/>
              <a:t> </a:t>
            </a:r>
            <a:r>
              <a:rPr lang="en-GB" dirty="0" err="1" smtClean="0"/>
              <a:t>huyết</a:t>
            </a:r>
            <a:r>
              <a:rPr lang="en-GB" dirty="0" smtClean="0"/>
              <a:t> </a:t>
            </a:r>
            <a:r>
              <a:rPr lang="en-GB" dirty="0" err="1" smtClean="0"/>
              <a:t>khối</a:t>
            </a:r>
            <a:endParaRPr lang="en-GB" dirty="0" smtClean="0"/>
          </a:p>
          <a:p>
            <a:pPr marL="285750" indent="-285750">
              <a:buFont typeface="Arial" panose="020B0604020202020204" pitchFamily="34" charset="0"/>
              <a:buChar char="•"/>
            </a:pPr>
            <a:r>
              <a:rPr lang="en-GB" dirty="0" err="1" smtClean="0"/>
              <a:t>Trĩ</a:t>
            </a:r>
            <a:r>
              <a:rPr lang="en-GB" dirty="0" smtClean="0"/>
              <a:t> </a:t>
            </a:r>
            <a:r>
              <a:rPr lang="en-GB" dirty="0" err="1" smtClean="0"/>
              <a:t>nội</a:t>
            </a:r>
            <a:r>
              <a:rPr lang="en-GB" dirty="0" smtClean="0"/>
              <a:t> </a:t>
            </a:r>
            <a:r>
              <a:rPr lang="en-GB" dirty="0" err="1" smtClean="0"/>
              <a:t>sa</a:t>
            </a:r>
            <a:r>
              <a:rPr lang="en-GB" dirty="0" smtClean="0"/>
              <a:t> </a:t>
            </a:r>
            <a:r>
              <a:rPr lang="en-GB" dirty="0" err="1" smtClean="0"/>
              <a:t>nghẹt</a:t>
            </a:r>
            <a:endParaRPr lang="en-GB" dirty="0" smtClean="0"/>
          </a:p>
          <a:p>
            <a:pPr marL="285750" indent="-285750">
              <a:buFont typeface="Arial" panose="020B0604020202020204" pitchFamily="34" charset="0"/>
              <a:buChar char="•"/>
            </a:pPr>
            <a:r>
              <a:rPr lang="en-GB" dirty="0" err="1" smtClean="0"/>
              <a:t>Áp</a:t>
            </a:r>
            <a:r>
              <a:rPr lang="en-GB" dirty="0" smtClean="0"/>
              <a:t> </a:t>
            </a:r>
            <a:r>
              <a:rPr lang="en-GB" dirty="0" err="1" smtClean="0"/>
              <a:t>xe</a:t>
            </a:r>
            <a:r>
              <a:rPr lang="en-GB" dirty="0" smtClean="0"/>
              <a:t> </a:t>
            </a:r>
            <a:r>
              <a:rPr lang="en-GB" dirty="0" err="1" smtClean="0"/>
              <a:t>mông</a:t>
            </a:r>
            <a:endParaRPr lang="en-GB" dirty="0" smtClean="0"/>
          </a:p>
          <a:p>
            <a:pPr marL="285750" indent="-285750">
              <a:buFont typeface="Arial" panose="020B0604020202020204" pitchFamily="34" charset="0"/>
              <a:buChar char="•"/>
            </a:pPr>
            <a:r>
              <a:rPr lang="en-GB" dirty="0" err="1" smtClean="0"/>
              <a:t>Áp</a:t>
            </a:r>
            <a:r>
              <a:rPr lang="en-GB" dirty="0" smtClean="0"/>
              <a:t> </a:t>
            </a:r>
            <a:r>
              <a:rPr lang="en-GB" dirty="0" err="1" smtClean="0"/>
              <a:t>xe</a:t>
            </a:r>
            <a:r>
              <a:rPr lang="en-GB" dirty="0" smtClean="0"/>
              <a:t> </a:t>
            </a:r>
            <a:r>
              <a:rPr lang="en-GB" dirty="0" err="1" smtClean="0"/>
              <a:t>tuyến</a:t>
            </a:r>
            <a:r>
              <a:rPr lang="en-GB" dirty="0" smtClean="0"/>
              <a:t> Bartholin</a:t>
            </a:r>
          </a:p>
          <a:p>
            <a:pPr marL="285750" indent="-285750">
              <a:buFont typeface="Arial" panose="020B0604020202020204" pitchFamily="34" charset="0"/>
              <a:buChar char="•"/>
            </a:pPr>
            <a:r>
              <a:rPr lang="en-GB" dirty="0" err="1" smtClean="0"/>
              <a:t>Bệnh</a:t>
            </a:r>
            <a:r>
              <a:rPr lang="en-GB" dirty="0" smtClean="0"/>
              <a:t> </a:t>
            </a:r>
            <a:r>
              <a:rPr lang="en-GB" dirty="0" err="1" smtClean="0"/>
              <a:t>tổ</a:t>
            </a:r>
            <a:r>
              <a:rPr lang="en-GB" dirty="0" smtClean="0"/>
              <a:t> </a:t>
            </a:r>
            <a:r>
              <a:rPr lang="en-GB" dirty="0" err="1" smtClean="0"/>
              <a:t>lông</a:t>
            </a:r>
            <a:endParaRPr lang="en-GB" dirty="0" smtClean="0"/>
          </a:p>
          <a:p>
            <a:endParaRPr lang="en-GB" dirty="0" smtClean="0"/>
          </a:p>
          <a:p>
            <a:endParaRPr lang="en-GB" dirty="0" smtClean="0"/>
          </a:p>
        </p:txBody>
      </p:sp>
    </p:spTree>
    <p:extLst>
      <p:ext uri="{BB962C8B-B14F-4D97-AF65-F5344CB8AC3E}">
        <p14:creationId xmlns:p14="http://schemas.microsoft.com/office/powerpoint/2010/main" val="40221662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smtClean="0"/>
              <a:t>Điều</a:t>
            </a:r>
            <a:r>
              <a:rPr lang="en-GB" dirty="0" smtClean="0"/>
              <a:t> </a:t>
            </a:r>
            <a:r>
              <a:rPr lang="en-GB" dirty="0" err="1" smtClean="0"/>
              <a:t>trị</a:t>
            </a:r>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28993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ko-KR" b="1" dirty="0" err="1"/>
              <a:t>Dịch</a:t>
            </a:r>
            <a:r>
              <a:rPr lang="en-GB" altLang="ko-KR" b="1" dirty="0"/>
              <a:t> </a:t>
            </a:r>
            <a:r>
              <a:rPr lang="en-GB" altLang="ko-KR" b="1" dirty="0" err="1"/>
              <a:t>tể</a:t>
            </a:r>
            <a:r>
              <a:rPr lang="en-GB" altLang="ko-KR" b="1" dirty="0"/>
              <a:t> </a:t>
            </a:r>
            <a:r>
              <a:rPr lang="en-GB" altLang="ko-KR" b="1" dirty="0" err="1"/>
              <a:t>học</a:t>
            </a:r>
            <a:endParaRPr lang="ko-KR" altLang="en-US" b="1" dirty="0"/>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smtClean="0"/>
              <a:t>Điều</a:t>
            </a:r>
            <a:r>
              <a:rPr lang="en-GB" dirty="0" smtClean="0"/>
              <a:t> </a:t>
            </a:r>
            <a:r>
              <a:rPr lang="en-GB" dirty="0" err="1" smtClean="0"/>
              <a:t>trị</a:t>
            </a:r>
            <a:endParaRPr lang="en-US" dirty="0"/>
          </a:p>
        </p:txBody>
      </p:sp>
      <p:sp>
        <p:nvSpPr>
          <p:cNvPr id="3" name="Text Placeholder 2"/>
          <p:cNvSpPr>
            <a:spLocks noGrp="1"/>
          </p:cNvSpPr>
          <p:nvPr>
            <p:ph type="body" sz="quarter" idx="11"/>
          </p:nvPr>
        </p:nvSpPr>
        <p:spPr/>
        <p:txBody>
          <a:bodyPr/>
          <a:lstStyle/>
          <a:p>
            <a:r>
              <a:rPr lang="en-GB" sz="1600" b="1" dirty="0" err="1" smtClean="0"/>
              <a:t>Nguyên</a:t>
            </a:r>
            <a:r>
              <a:rPr lang="en-GB" sz="1600" b="1" dirty="0" smtClean="0"/>
              <a:t> </a:t>
            </a:r>
            <a:r>
              <a:rPr lang="en-GB" sz="1600" b="1" dirty="0" err="1" smtClean="0"/>
              <a:t>tắc</a:t>
            </a:r>
            <a:r>
              <a:rPr lang="en-GB" sz="1600" b="1" dirty="0" smtClean="0"/>
              <a:t> </a:t>
            </a:r>
            <a:r>
              <a:rPr lang="en-GB" sz="1600" b="1" dirty="0" err="1" smtClean="0"/>
              <a:t>điều</a:t>
            </a:r>
            <a:r>
              <a:rPr lang="en-GB" sz="1600" b="1" dirty="0" smtClean="0"/>
              <a:t> </a:t>
            </a:r>
            <a:r>
              <a:rPr lang="en-GB" sz="1600" b="1" dirty="0" err="1" smtClean="0"/>
              <a:t>trị</a:t>
            </a:r>
            <a:endParaRPr lang="en-US" sz="1600" b="1" dirty="0"/>
          </a:p>
        </p:txBody>
      </p:sp>
      <p:graphicFrame>
        <p:nvGraphicFramePr>
          <p:cNvPr id="4" name="Table 3"/>
          <p:cNvGraphicFramePr>
            <a:graphicFrameLocks noGrp="1"/>
          </p:cNvGraphicFramePr>
          <p:nvPr>
            <p:extLst>
              <p:ext uri="{D42A27DB-BD31-4B8C-83A1-F6EECF244321}">
                <p14:modId xmlns:p14="http://schemas.microsoft.com/office/powerpoint/2010/main" val="1250684965"/>
              </p:ext>
            </p:extLst>
          </p:nvPr>
        </p:nvGraphicFramePr>
        <p:xfrm>
          <a:off x="1115616" y="1275607"/>
          <a:ext cx="3096344" cy="3371744"/>
        </p:xfrm>
        <a:graphic>
          <a:graphicData uri="http://schemas.openxmlformats.org/drawingml/2006/table">
            <a:tbl>
              <a:tblPr firstRow="1" bandRow="1">
                <a:tableStyleId>{5940675A-B579-460E-94D1-54222C63F5DA}</a:tableStyleId>
              </a:tblPr>
              <a:tblGrid>
                <a:gridCol w="3096344">
                  <a:extLst>
                    <a:ext uri="{9D8B030D-6E8A-4147-A177-3AD203B41FA5}">
                      <a16:colId xmlns="" xmlns:a16="http://schemas.microsoft.com/office/drawing/2014/main" val="20000"/>
                    </a:ext>
                  </a:extLst>
                </a:gridCol>
              </a:tblGrid>
              <a:tr h="399944">
                <a:tc>
                  <a:txBody>
                    <a:bodyPr/>
                    <a:lstStyle/>
                    <a:p>
                      <a:pPr algn="ctr" latinLnBrk="1">
                        <a:lnSpc>
                          <a:spcPct val="150000"/>
                        </a:lnSpc>
                      </a:pPr>
                      <a:r>
                        <a:rPr lang="en-GB" altLang="ko-KR" sz="1400" b="1" dirty="0" err="1" smtClean="0">
                          <a:solidFill>
                            <a:schemeClr val="accent3"/>
                          </a:solidFill>
                          <a:latin typeface="+mn-lt"/>
                          <a:cs typeface="Arial" pitchFamily="34" charset="0"/>
                        </a:rPr>
                        <a:t>Áp</a:t>
                      </a:r>
                      <a:r>
                        <a:rPr lang="en-GB" altLang="ko-KR" sz="1400" b="1" baseline="0" dirty="0" smtClean="0">
                          <a:solidFill>
                            <a:schemeClr val="accent3"/>
                          </a:solidFill>
                          <a:latin typeface="+mn-lt"/>
                          <a:cs typeface="Arial" pitchFamily="34" charset="0"/>
                        </a:rPr>
                        <a:t> </a:t>
                      </a:r>
                      <a:r>
                        <a:rPr lang="en-GB" altLang="ko-KR" sz="1400" b="1" baseline="0" dirty="0" err="1" smtClean="0">
                          <a:solidFill>
                            <a:schemeClr val="accent3"/>
                          </a:solidFill>
                          <a:latin typeface="+mn-lt"/>
                          <a:cs typeface="Arial" pitchFamily="34" charset="0"/>
                        </a:rPr>
                        <a:t>xe</a:t>
                      </a:r>
                      <a:r>
                        <a:rPr lang="en-GB" altLang="ko-KR" sz="1400" b="1" baseline="0" dirty="0" smtClean="0">
                          <a:solidFill>
                            <a:schemeClr val="accent3"/>
                          </a:solidFill>
                          <a:latin typeface="+mn-lt"/>
                          <a:cs typeface="Arial" pitchFamily="34" charset="0"/>
                        </a:rPr>
                        <a:t> HM</a:t>
                      </a:r>
                      <a:endParaRPr lang="ko-KR" altLang="en-US" sz="1400" b="1" dirty="0">
                        <a:solidFill>
                          <a:schemeClr val="accent3"/>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2135538">
                <a:tc>
                  <a:txBody>
                    <a:bodyPr/>
                    <a:lstStyle/>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dirty="0" err="1" smtClean="0">
                          <a:solidFill>
                            <a:schemeClr val="tx1">
                              <a:lumMod val="75000"/>
                              <a:lumOff val="25000"/>
                            </a:schemeClr>
                          </a:solidFill>
                          <a:latin typeface="Times New Roman" panose="02020603050405020304" pitchFamily="18" charset="0"/>
                          <a:cs typeface="Times New Roman" panose="02020603050405020304" pitchFamily="18" charset="0"/>
                        </a:rPr>
                        <a:t>Đường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rạch</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gần</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rìa</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hậu</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môn</a:t>
                      </a:r>
                      <a:endPar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Nhét</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gạc</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vết</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thương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chỉ</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thời</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gian</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đầu</a:t>
                      </a:r>
                      <a:endPar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PT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cắt</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mở</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đường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rò</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đồng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thời</a:t>
                      </a:r>
                      <a:endPar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Kháng</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sinh</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điều</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trị</a:t>
                      </a:r>
                      <a:endPar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Cấy</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vết</a:t>
                      </a:r>
                      <a:r>
                        <a:rPr lang="en-GB" altLang="ko-KR" sz="1600" baseline="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smtClean="0">
                          <a:solidFill>
                            <a:schemeClr val="tx1">
                              <a:lumMod val="75000"/>
                              <a:lumOff val="25000"/>
                            </a:schemeClr>
                          </a:solidFill>
                          <a:latin typeface="Times New Roman" panose="02020603050405020304" pitchFamily="18" charset="0"/>
                          <a:cs typeface="Times New Roman" panose="02020603050405020304" pitchFamily="18" charset="0"/>
                        </a:rPr>
                        <a:t>thương</a:t>
                      </a:r>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latinLnBrk="1">
                        <a:lnSpc>
                          <a:spcPct val="150000"/>
                        </a:lnSpc>
                      </a:pPr>
                      <a:endParaRPr lang="ko-KR" altLang="en-US" sz="1200" dirty="0">
                        <a:solidFill>
                          <a:schemeClr val="tx1">
                            <a:lumMod val="75000"/>
                            <a:lumOff val="25000"/>
                          </a:schemeClr>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9994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31360174"/>
              </p:ext>
            </p:extLst>
          </p:nvPr>
        </p:nvGraphicFramePr>
        <p:xfrm>
          <a:off x="5292080" y="1275606"/>
          <a:ext cx="2808312" cy="3326364"/>
        </p:xfrm>
        <a:graphic>
          <a:graphicData uri="http://schemas.openxmlformats.org/drawingml/2006/table">
            <a:tbl>
              <a:tblPr firstRow="1" bandRow="1">
                <a:tableStyleId>{5940675A-B579-460E-94D1-54222C63F5DA}</a:tableStyleId>
              </a:tblPr>
              <a:tblGrid>
                <a:gridCol w="2808312">
                  <a:extLst>
                    <a:ext uri="{9D8B030D-6E8A-4147-A177-3AD203B41FA5}">
                      <a16:colId xmlns="" xmlns:a16="http://schemas.microsoft.com/office/drawing/2014/main" val="20000"/>
                    </a:ext>
                  </a:extLst>
                </a:gridCol>
              </a:tblGrid>
              <a:tr h="433788">
                <a:tc>
                  <a:txBody>
                    <a:bodyPr/>
                    <a:lstStyle/>
                    <a:p>
                      <a:pPr algn="ctr" latinLnBrk="1"/>
                      <a:r>
                        <a:rPr lang="en-US" altLang="ko-KR" sz="1400" b="1" dirty="0" err="1" smtClean="0">
                          <a:solidFill>
                            <a:schemeClr val="accent3"/>
                          </a:solidFill>
                          <a:latin typeface="Times New Roman" panose="02020603050405020304" pitchFamily="18" charset="0"/>
                          <a:cs typeface="Times New Roman" panose="02020603050405020304" pitchFamily="18" charset="0"/>
                        </a:rPr>
                        <a:t>Rò</a:t>
                      </a:r>
                      <a:r>
                        <a:rPr lang="en-US" altLang="ko-KR" sz="1400" b="1" baseline="0" dirty="0" smtClean="0">
                          <a:solidFill>
                            <a:schemeClr val="accent3"/>
                          </a:solidFill>
                          <a:latin typeface="Times New Roman" panose="02020603050405020304" pitchFamily="18" charset="0"/>
                          <a:cs typeface="Times New Roman" panose="02020603050405020304" pitchFamily="18" charset="0"/>
                        </a:rPr>
                        <a:t> HM</a:t>
                      </a:r>
                      <a:endParaRPr lang="ko-KR" altLang="en-US" sz="1400" b="1" dirty="0">
                        <a:solidFill>
                          <a:schemeClr val="accent3"/>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2458788">
                <a:tc>
                  <a:txBody>
                    <a:bodyPr/>
                    <a:lstStyle/>
                    <a:p>
                      <a:pPr marL="285750" marR="0" lvl="0" indent="-285750" algn="just">
                        <a:lnSpc>
                          <a:spcPct val="150000"/>
                        </a:lnSpc>
                        <a:buFont typeface="Arial" panose="020B0604020202020204" pitchFamily="34" charset="0"/>
                        <a:buChar char="•"/>
                      </a:pP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Bảo</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vệ</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an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toàn</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thắt</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có</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tự</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chủ</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Cắt</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rò</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trùng</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lvl="0" indent="-285750" algn="just">
                        <a:lnSpc>
                          <a:spcPct val="150000"/>
                        </a:lnSpc>
                        <a:buFont typeface="Arial" panose="020B0604020202020204" pitchFamily="34" charset="0"/>
                        <a:buChar char="•"/>
                      </a:pP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thiểu</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tối</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đa</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tái</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p>
                    <a:p>
                      <a:pPr algn="ctr" latinLnBrk="1"/>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4337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7063729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smtClean="0"/>
              <a:t>trị</a:t>
            </a:r>
            <a:r>
              <a:rPr lang="en-GB" dirty="0" smtClean="0"/>
              <a:t> </a:t>
            </a:r>
            <a:r>
              <a:rPr lang="en-GB" dirty="0" err="1" smtClean="0"/>
              <a:t>áp</a:t>
            </a:r>
            <a:r>
              <a:rPr lang="en-GB" dirty="0" smtClean="0"/>
              <a:t> </a:t>
            </a:r>
            <a:r>
              <a:rPr lang="en-GB" dirty="0" err="1" smtClean="0"/>
              <a:t>xe</a:t>
            </a:r>
            <a:r>
              <a:rPr lang="en-GB" dirty="0" smtClean="0"/>
              <a:t> HM</a:t>
            </a: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2"/>
          <a:stretch>
            <a:fillRect/>
          </a:stretch>
        </p:blipFill>
        <p:spPr>
          <a:xfrm>
            <a:off x="899592" y="1390064"/>
            <a:ext cx="7162069" cy="2215191"/>
          </a:xfrm>
          <a:prstGeom prst="rect">
            <a:avLst/>
          </a:prstGeom>
        </p:spPr>
      </p:pic>
      <p:sp>
        <p:nvSpPr>
          <p:cNvPr id="5" name="Rectangle 4"/>
          <p:cNvSpPr/>
          <p:nvPr/>
        </p:nvSpPr>
        <p:spPr>
          <a:xfrm>
            <a:off x="2771800" y="3870772"/>
            <a:ext cx="289374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0729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2627784" y="1210588"/>
            <a:ext cx="4048208" cy="2790945"/>
          </a:xfrm>
          <a:prstGeom prst="rect">
            <a:avLst/>
          </a:prstGeom>
        </p:spPr>
      </p:pic>
      <p:sp>
        <p:nvSpPr>
          <p:cNvPr id="6" name="Rectangle 5"/>
          <p:cNvSpPr/>
          <p:nvPr/>
        </p:nvSpPr>
        <p:spPr>
          <a:xfrm>
            <a:off x="2483768" y="4299942"/>
            <a:ext cx="4568879"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2616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smtClean="0">
                <a:solidFill>
                  <a:schemeClr val="accent3"/>
                </a:solidFill>
              </a:rPr>
              <a:t>nâng</a:t>
            </a:r>
            <a:r>
              <a:rPr lang="en-US" sz="1600" b="1" dirty="0" smtClean="0">
                <a:solidFill>
                  <a:schemeClr val="accent3"/>
                </a:solidFill>
              </a:rPr>
              <a:t> </a:t>
            </a:r>
            <a:r>
              <a:rPr lang="en-US" sz="1600" b="1" dirty="0" err="1" smtClean="0">
                <a:solidFill>
                  <a:schemeClr val="accent3"/>
                </a:solidFill>
              </a:rPr>
              <a:t>loại</a:t>
            </a:r>
            <a:r>
              <a:rPr lang="en-US" sz="1600" b="1" dirty="0" smtClean="0">
                <a:solidFill>
                  <a:schemeClr val="accent3"/>
                </a:solidFill>
              </a:rPr>
              <a:t> I </a:t>
            </a:r>
            <a:endParaRPr lang="en-US" sz="1600" b="1" dirty="0">
              <a:solidFill>
                <a:schemeClr val="accent3"/>
              </a:solidFill>
            </a:endParaRPr>
          </a:p>
        </p:txBody>
      </p:sp>
      <p:pic>
        <p:nvPicPr>
          <p:cNvPr id="4" name="Picture 3"/>
          <p:cNvPicPr>
            <a:picLocks noChangeAspect="1"/>
          </p:cNvPicPr>
          <p:nvPr/>
        </p:nvPicPr>
        <p:blipFill>
          <a:blip r:embed="rId2"/>
          <a:stretch>
            <a:fillRect/>
          </a:stretch>
        </p:blipFill>
        <p:spPr>
          <a:xfrm>
            <a:off x="4355976" y="1660771"/>
            <a:ext cx="4580952" cy="2200000"/>
          </a:xfrm>
          <a:prstGeom prst="rect">
            <a:avLst/>
          </a:prstGeom>
        </p:spPr>
      </p:pic>
      <p:sp>
        <p:nvSpPr>
          <p:cNvPr id="5" name="Rectangle 4"/>
          <p:cNvSpPr/>
          <p:nvPr/>
        </p:nvSpPr>
        <p:spPr>
          <a:xfrm>
            <a:off x="5652120" y="4006018"/>
            <a:ext cx="4572000" cy="276999"/>
          </a:xfrm>
          <a:prstGeom prst="rect">
            <a:avLst/>
          </a:prstGeom>
        </p:spPr>
        <p:txBody>
          <a:bodyPr>
            <a:spAutoFit/>
          </a:bodyPr>
          <a:lstStyle/>
          <a:p>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Dẫn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lưu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I</a:t>
            </a:r>
            <a:endParaRPr lang="en-US"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2047063"/>
            <a:ext cx="4572000" cy="954107"/>
          </a:xfrm>
          <a:prstGeom prst="rect">
            <a:avLst/>
          </a:prstGeom>
        </p:spPr>
        <p:txBody>
          <a:bodyPr>
            <a:spAutoFit/>
          </a:bodyPr>
          <a:lstStyle/>
          <a:p>
            <a:pPr marL="742950" lvl="1" indent="-285750" latinLnBrk="0">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l</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a:solidFill>
                  <a:srgbClr val="514843"/>
                </a:solidFill>
                <a:latin typeface="Times New Roman" panose="02020603050405020304" pitchFamily="18" charset="0"/>
                <a:cs typeface="Times New Roman" panose="02020603050405020304" pitchFamily="18" charset="0"/>
              </a:rPr>
              <a:t>u </a:t>
            </a:r>
            <a:r>
              <a:rPr lang="en-US" sz="1400" dirty="0" err="1">
                <a:solidFill>
                  <a:srgbClr val="514843"/>
                </a:solidFill>
                <a:latin typeface="Times New Roman" panose="02020603050405020304" pitchFamily="18" charset="0"/>
                <a:cs typeface="Times New Roman" panose="02020603050405020304" pitchFamily="18" charset="0"/>
              </a:rPr>
              <a:t>trong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trực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tràng</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Đặt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seton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gian</a:t>
            </a:r>
            <a:r>
              <a:rPr lang="en-US" sz="1400" dirty="0">
                <a:solidFill>
                  <a:srgbClr val="514843"/>
                </a:solidFill>
                <a:latin typeface="Times New Roman" panose="02020603050405020304" pitchFamily="18" charset="0"/>
                <a:cs typeface="Times New Roman" panose="02020603050405020304" pitchFamily="18" charset="0"/>
              </a:rPr>
              <a:t> c</a:t>
            </a:r>
            <a:r>
              <a:rPr lang="vi-VN" sz="1400" dirty="0">
                <a:solidFill>
                  <a:srgbClr val="514843"/>
                </a:solidFill>
                <a:latin typeface="Times New Roman" panose="02020603050405020304" pitchFamily="18" charset="0"/>
                <a:cs typeface="Times New Roman" panose="02020603050405020304" pitchFamily="18" charset="0"/>
              </a:rPr>
              <a:t>ơ</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thắt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err="1">
                <a:solidFill>
                  <a:srgbClr val="514843"/>
                </a:solidFill>
                <a:latin typeface="Times New Roman" panose="02020603050405020304" pitchFamily="18" charset="0"/>
                <a:cs typeface="Times New Roman" panose="02020603050405020304" pitchFamily="18" charset="0"/>
              </a:rPr>
              <a:t>ớc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nữ</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cho</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cả</a:t>
            </a:r>
            <a:r>
              <a:rPr lang="en-US" sz="1400" dirty="0">
                <a:solidFill>
                  <a:srgbClr val="514843"/>
                </a:solidFill>
                <a:latin typeface="Times New Roman" panose="02020603050405020304" pitchFamily="18" charset="0"/>
                <a:cs typeface="Times New Roman" panose="02020603050405020304" pitchFamily="18" charset="0"/>
              </a:rPr>
              <a:t> 2 </a:t>
            </a:r>
            <a:r>
              <a:rPr lang="en-US" sz="1400" dirty="0" err="1">
                <a:solidFill>
                  <a:srgbClr val="514843"/>
                </a:solidFill>
                <a:latin typeface="Times New Roman" panose="02020603050405020304" pitchFamily="18" charset="0"/>
                <a:cs typeface="Times New Roman" panose="02020603050405020304" pitchFamily="18" charset="0"/>
              </a:rPr>
              <a:t>giới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để</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ngừa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biến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dạng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lỗ</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khóa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hậu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môn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gây</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rỉ</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dịch</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nhày</a:t>
            </a:r>
            <a:endParaRPr lang="en-US" sz="1400" dirty="0">
              <a:solidFill>
                <a:srgbClr val="5148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289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smtClean="0">
                <a:solidFill>
                  <a:schemeClr val="accent3"/>
                </a:solidFill>
              </a:rPr>
              <a:t>nâng</a:t>
            </a:r>
            <a:r>
              <a:rPr lang="en-US" sz="1600" b="1" dirty="0" smtClean="0">
                <a:solidFill>
                  <a:schemeClr val="accent3"/>
                </a:solidFill>
              </a:rPr>
              <a:t> </a:t>
            </a:r>
            <a:r>
              <a:rPr lang="en-US" sz="1600" b="1" dirty="0" err="1" smtClean="0">
                <a:solidFill>
                  <a:schemeClr val="accent3"/>
                </a:solidFill>
              </a:rPr>
              <a:t>loại</a:t>
            </a:r>
            <a:r>
              <a:rPr lang="en-US" sz="1600" b="1" dirty="0" smtClean="0">
                <a:solidFill>
                  <a:schemeClr val="accent3"/>
                </a:solidFill>
              </a:rPr>
              <a:t> II </a:t>
            </a:r>
            <a:endParaRPr lang="en-US" sz="1600" b="1" dirty="0">
              <a:solidFill>
                <a:schemeClr val="accent3"/>
              </a:solidFill>
            </a:endParaRPr>
          </a:p>
        </p:txBody>
      </p:sp>
      <p:sp>
        <p:nvSpPr>
          <p:cNvPr id="8" name="Rectangle 7"/>
          <p:cNvSpPr/>
          <p:nvPr/>
        </p:nvSpPr>
        <p:spPr>
          <a:xfrm>
            <a:off x="3995936" y="4466945"/>
            <a:ext cx="5649970" cy="276999"/>
          </a:xfrm>
          <a:prstGeom prst="rect">
            <a:avLst/>
          </a:prstGeom>
        </p:spPr>
        <p:txBody>
          <a:bodyPr wrap="square">
            <a:spAutoFit/>
          </a:bodyPr>
          <a:lstStyle/>
          <a:p>
            <a:pPr algn="ct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Dẫn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lưu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II</a:t>
            </a:r>
            <a:endParaRPr lang="en-US" sz="1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4211960" y="1419622"/>
            <a:ext cx="4842657" cy="2892274"/>
          </a:xfrm>
          <a:prstGeom prst="rect">
            <a:avLst/>
          </a:prstGeom>
        </p:spPr>
      </p:pic>
      <p:sp>
        <p:nvSpPr>
          <p:cNvPr id="10" name="Rectangle 9"/>
          <p:cNvSpPr/>
          <p:nvPr/>
        </p:nvSpPr>
        <p:spPr>
          <a:xfrm>
            <a:off x="0" y="1995686"/>
            <a:ext cx="4572000" cy="1021818"/>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lưu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ngoài</a:t>
            </a:r>
            <a:r>
              <a:rPr lang="en-US" sz="1400" dirty="0">
                <a:solidFill>
                  <a:srgbClr val="514843"/>
                </a:solidFill>
                <a:latin typeface="Times New Roman" panose="02020603050405020304" pitchFamily="18" charset="0"/>
                <a:cs typeface="Times New Roman" panose="02020603050405020304" pitchFamily="18" charset="0"/>
              </a:rPr>
              <a:t> qua </a:t>
            </a:r>
            <a:r>
              <a:rPr lang="en-US" sz="1400" dirty="0" err="1">
                <a:solidFill>
                  <a:srgbClr val="514843"/>
                </a:solidFill>
                <a:latin typeface="Times New Roman" panose="02020603050405020304" pitchFamily="18" charset="0"/>
                <a:cs typeface="Times New Roman" panose="02020603050405020304" pitchFamily="18" charset="0"/>
              </a:rPr>
              <a:t>hố</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ngồi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hậu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môn</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Đặt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ống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l</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a:solidFill>
                  <a:srgbClr val="514843"/>
                </a:solidFill>
                <a:latin typeface="Times New Roman" panose="02020603050405020304" pitchFamily="18" charset="0"/>
                <a:cs typeface="Times New Roman" panose="02020603050405020304" pitchFamily="18" charset="0"/>
              </a:rPr>
              <a:t>u </a:t>
            </a:r>
            <a:r>
              <a:rPr lang="en-US" sz="1400" dirty="0" err="1">
                <a:solidFill>
                  <a:srgbClr val="514843"/>
                </a:solidFill>
                <a:latin typeface="Times New Roman" panose="02020603050405020304" pitchFamily="18" charset="0"/>
                <a:cs typeface="Times New Roman" panose="02020603050405020304" pitchFamily="18" charset="0"/>
              </a:rPr>
              <a:t>vài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tuần</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Có</a:t>
            </a:r>
            <a:r>
              <a:rPr lang="en-US" sz="1400" dirty="0">
                <a:solidFill>
                  <a:srgbClr val="514843"/>
                </a:solidFill>
                <a:latin typeface="Times New Roman" panose="02020603050405020304" pitchFamily="18" charset="0"/>
                <a:cs typeface="Times New Roman" panose="02020603050405020304" pitchFamily="18" charset="0"/>
              </a:rPr>
              <a:t> hay </a:t>
            </a:r>
            <a:r>
              <a:rPr lang="en-US" sz="1400" dirty="0" err="1">
                <a:solidFill>
                  <a:srgbClr val="514843"/>
                </a:solidFill>
                <a:latin typeface="Times New Roman" panose="02020603050405020304" pitchFamily="18" charset="0"/>
                <a:cs typeface="Times New Roman" panose="02020603050405020304" pitchFamily="18" charset="0"/>
              </a:rPr>
              <a:t>không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xác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định</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vị</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trí</a:t>
            </a:r>
            <a:r>
              <a:rPr lang="en-US" sz="1400" dirty="0">
                <a:solidFill>
                  <a:srgbClr val="514843"/>
                </a:solidFill>
                <a:latin typeface="Times New Roman" panose="02020603050405020304" pitchFamily="18" charset="0"/>
                <a:cs typeface="Times New Roman" panose="02020603050405020304" pitchFamily="18" charset="0"/>
              </a:rPr>
              <a:t> đ</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err="1">
                <a:solidFill>
                  <a:srgbClr val="514843"/>
                </a:solidFill>
                <a:latin typeface="Times New Roman" panose="02020603050405020304" pitchFamily="18" charset="0"/>
                <a:cs typeface="Times New Roman" panose="02020603050405020304" pitchFamily="18" charset="0"/>
              </a:rPr>
              <a:t>ờng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rò</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xuyên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cơ</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thắt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tiên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phát</a:t>
            </a:r>
            <a:endParaRPr lang="en-US" sz="1400" dirty="0">
              <a:solidFill>
                <a:srgbClr val="5148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2327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smtClean="0">
                <a:solidFill>
                  <a:schemeClr val="accent3"/>
                </a:solidFill>
              </a:rPr>
              <a:t>nâng</a:t>
            </a:r>
            <a:r>
              <a:rPr lang="en-US" sz="1600" b="1" dirty="0" smtClean="0">
                <a:solidFill>
                  <a:schemeClr val="accent3"/>
                </a:solidFill>
              </a:rPr>
              <a:t> </a:t>
            </a:r>
            <a:r>
              <a:rPr lang="en-US" sz="1600" b="1" dirty="0" err="1" smtClean="0">
                <a:solidFill>
                  <a:schemeClr val="accent3"/>
                </a:solidFill>
              </a:rPr>
              <a:t>loại</a:t>
            </a:r>
            <a:r>
              <a:rPr lang="en-US" sz="1600" b="1" dirty="0" smtClean="0">
                <a:solidFill>
                  <a:schemeClr val="accent3"/>
                </a:solidFill>
              </a:rPr>
              <a:t> III </a:t>
            </a:r>
            <a:endParaRPr lang="en-US" sz="1600" b="1" dirty="0">
              <a:solidFill>
                <a:schemeClr val="accent3"/>
              </a:solidFill>
            </a:endParaRPr>
          </a:p>
        </p:txBody>
      </p:sp>
      <p:pic>
        <p:nvPicPr>
          <p:cNvPr id="4" name="Picture 3"/>
          <p:cNvPicPr>
            <a:picLocks noChangeAspect="1"/>
          </p:cNvPicPr>
          <p:nvPr/>
        </p:nvPicPr>
        <p:blipFill>
          <a:blip r:embed="rId2"/>
          <a:stretch>
            <a:fillRect/>
          </a:stretch>
        </p:blipFill>
        <p:spPr>
          <a:xfrm>
            <a:off x="4139952" y="1275606"/>
            <a:ext cx="4781289" cy="3294236"/>
          </a:xfrm>
          <a:prstGeom prst="rect">
            <a:avLst/>
          </a:prstGeom>
        </p:spPr>
      </p:pic>
      <p:sp>
        <p:nvSpPr>
          <p:cNvPr id="5" name="Rectangle 4"/>
          <p:cNvSpPr/>
          <p:nvPr/>
        </p:nvSpPr>
        <p:spPr>
          <a:xfrm>
            <a:off x="0" y="1923678"/>
            <a:ext cx="4572000" cy="1354217"/>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Xử</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trí</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nh</a:t>
            </a:r>
            <a:r>
              <a:rPr lang="vi-VN" sz="1600" dirty="0">
                <a:solidFill>
                  <a:srgbClr val="514843"/>
                </a:solidFill>
                <a:latin typeface="Times New Roman" panose="02020603050405020304" pitchFamily="18" charset="0"/>
                <a:cs typeface="Times New Roman" panose="02020603050405020304" pitchFamily="18" charset="0"/>
              </a:rPr>
              <a:t>ư</a:t>
            </a:r>
            <a:r>
              <a:rPr lang="en-US" sz="1600" dirty="0">
                <a:solidFill>
                  <a:srgbClr val="514843"/>
                </a:solidFill>
                <a:latin typeface="Times New Roman" panose="02020603050405020304" pitchFamily="18" charset="0"/>
                <a:cs typeface="Times New Roman" panose="02020603050405020304" pitchFamily="18" charset="0"/>
              </a:rPr>
              <a:t> AX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sâu</a:t>
            </a:r>
            <a:endParaRPr lang="en-US" sz="16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Mổ</a:t>
            </a:r>
            <a:r>
              <a:rPr lang="en-US" sz="1600" dirty="0">
                <a:solidFill>
                  <a:srgbClr val="514843"/>
                </a:solidFill>
                <a:latin typeface="Times New Roman" panose="02020603050405020304" pitchFamily="18" charset="0"/>
                <a:cs typeface="Times New Roman" panose="02020603050405020304" pitchFamily="18" charset="0"/>
              </a:rPr>
              <a:t> đ</a:t>
            </a:r>
            <a:r>
              <a:rPr lang="vi-VN" sz="1600" dirty="0">
                <a:solidFill>
                  <a:srgbClr val="514843"/>
                </a:solidFill>
                <a:latin typeface="Times New Roman" panose="02020603050405020304" pitchFamily="18" charset="0"/>
                <a:cs typeface="Times New Roman" panose="02020603050405020304" pitchFamily="18" charset="0"/>
              </a:rPr>
              <a:t>ư</a:t>
            </a:r>
            <a:r>
              <a:rPr lang="en-US" sz="1600" dirty="0" err="1">
                <a:solidFill>
                  <a:srgbClr val="514843"/>
                </a:solidFill>
                <a:latin typeface="Times New Roman" panose="02020603050405020304" pitchFamily="18" charset="0"/>
                <a:cs typeface="Times New Roman" panose="02020603050405020304" pitchFamily="18" charset="0"/>
              </a:rPr>
              <a:t>ờng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giữa</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thám</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sát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khoang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nông</a:t>
            </a:r>
            <a:endParaRPr lang="en-US" sz="16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Xẻ</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dây</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chằng</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cụt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thám</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sát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khoang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sâu</a:t>
            </a:r>
            <a:endParaRPr lang="en-US" sz="1600" dirty="0">
              <a:solidFill>
                <a:srgbClr val="5148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67102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smtClean="0">
                <a:solidFill>
                  <a:schemeClr val="accent3"/>
                </a:solidFill>
              </a:rPr>
              <a:t>nâng</a:t>
            </a:r>
            <a:r>
              <a:rPr lang="en-US" sz="1600" b="1" dirty="0" smtClean="0">
                <a:solidFill>
                  <a:schemeClr val="accent3"/>
                </a:solidFill>
              </a:rPr>
              <a:t> </a:t>
            </a:r>
            <a:r>
              <a:rPr lang="en-US" sz="1600" b="1" dirty="0" err="1" smtClean="0">
                <a:solidFill>
                  <a:schemeClr val="accent3"/>
                </a:solidFill>
              </a:rPr>
              <a:t>loại</a:t>
            </a:r>
            <a:r>
              <a:rPr lang="en-US" sz="1600" b="1" dirty="0" smtClean="0">
                <a:solidFill>
                  <a:schemeClr val="accent3"/>
                </a:solidFill>
              </a:rPr>
              <a:t> IV </a:t>
            </a:r>
            <a:endParaRPr lang="en-US" sz="1600" b="1" dirty="0">
              <a:solidFill>
                <a:schemeClr val="accent3"/>
              </a:solidFill>
            </a:endParaRPr>
          </a:p>
        </p:txBody>
      </p:sp>
      <p:pic>
        <p:nvPicPr>
          <p:cNvPr id="4" name="Picture 3"/>
          <p:cNvPicPr>
            <a:picLocks noChangeAspect="1"/>
          </p:cNvPicPr>
          <p:nvPr/>
        </p:nvPicPr>
        <p:blipFill>
          <a:blip r:embed="rId3"/>
          <a:stretch>
            <a:fillRect/>
          </a:stretch>
        </p:blipFill>
        <p:spPr>
          <a:xfrm>
            <a:off x="4860032" y="1074722"/>
            <a:ext cx="3005529" cy="4033736"/>
          </a:xfrm>
          <a:prstGeom prst="rect">
            <a:avLst/>
          </a:prstGeom>
        </p:spPr>
      </p:pic>
      <p:sp>
        <p:nvSpPr>
          <p:cNvPr id="5" name="Rectangle 4"/>
          <p:cNvSpPr/>
          <p:nvPr/>
        </p:nvSpPr>
        <p:spPr>
          <a:xfrm>
            <a:off x="179512" y="2355726"/>
            <a:ext cx="4572000" cy="557076"/>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400" dirty="0" err="1" smtClean="0">
                <a:solidFill>
                  <a:srgbClr val="514843"/>
                </a:solidFill>
                <a:latin typeface="Times New Roman" panose="02020603050405020304" pitchFamily="18" charset="0"/>
                <a:cs typeface="Times New Roman" panose="02020603050405020304" pitchFamily="18" charset="0"/>
              </a:rPr>
              <a:t>Điều</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trị</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trực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tiếp</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áp</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xe</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khoang</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HM </a:t>
            </a:r>
            <a:r>
              <a:rPr lang="en-US" sz="1400" dirty="0" err="1" smtClean="0">
                <a:solidFill>
                  <a:srgbClr val="514843"/>
                </a:solidFill>
                <a:latin typeface="Times New Roman" panose="02020603050405020304" pitchFamily="18" charset="0"/>
                <a:cs typeface="Times New Roman" panose="02020603050405020304" pitchFamily="18" charset="0"/>
              </a:rPr>
              <a:t>sâu</a:t>
            </a:r>
            <a:endParaRPr lang="en-US" sz="1400" dirty="0" smtClean="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smtClean="0">
                <a:solidFill>
                  <a:srgbClr val="514843"/>
                </a:solidFill>
                <a:latin typeface="Times New Roman" panose="02020603050405020304" pitchFamily="18" charset="0"/>
                <a:cs typeface="Times New Roman" panose="02020603050405020304" pitchFamily="18" charset="0"/>
              </a:rPr>
              <a:t>Dẫn</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lưu</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smtClean="0">
                <a:solidFill>
                  <a:srgbClr val="514843"/>
                </a:solidFill>
                <a:latin typeface="Times New Roman" panose="02020603050405020304" pitchFamily="18" charset="0"/>
                <a:cs typeface="Times New Roman" panose="02020603050405020304" pitchFamily="18" charset="0"/>
              </a:rPr>
              <a:t>khoang</a:t>
            </a:r>
            <a:r>
              <a:rPr lang="en-US" sz="1400" dirty="0" smtClean="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ngồi</a:t>
            </a:r>
            <a:r>
              <a:rPr lang="en-US" sz="1400" dirty="0">
                <a:solidFill>
                  <a:srgbClr val="514843"/>
                </a:solidFill>
                <a:latin typeface="Times New Roman" panose="02020603050405020304" pitchFamily="18" charset="0"/>
                <a:cs typeface="Times New Roman" panose="02020603050405020304" pitchFamily="18" charset="0"/>
              </a:rPr>
              <a:t> HM</a:t>
            </a:r>
          </a:p>
        </p:txBody>
      </p:sp>
    </p:spTree>
    <p:extLst>
      <p:ext uri="{BB962C8B-B14F-4D97-AF65-F5344CB8AC3E}">
        <p14:creationId xmlns:p14="http://schemas.microsoft.com/office/powerpoint/2010/main" val="26004002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r>
              <a:rPr lang="en-GB" dirty="0" err="1" smtClean="0"/>
              <a:t>Áp</a:t>
            </a:r>
            <a:r>
              <a:rPr lang="en-GB" dirty="0" smtClean="0"/>
              <a:t> </a:t>
            </a:r>
            <a:r>
              <a:rPr lang="en-GB" dirty="0" err="1" smtClean="0"/>
              <a:t>xe</a:t>
            </a:r>
            <a:r>
              <a:rPr lang="en-GB" dirty="0" smtClean="0"/>
              <a:t> </a:t>
            </a:r>
            <a:r>
              <a:rPr lang="en-GB" dirty="0" err="1" smtClean="0"/>
              <a:t>hậu</a:t>
            </a:r>
            <a:r>
              <a:rPr lang="en-GB" dirty="0" smtClean="0"/>
              <a:t> </a:t>
            </a:r>
            <a:r>
              <a:rPr lang="en-GB" dirty="0" err="1" smtClean="0"/>
              <a:t>môn</a:t>
            </a:r>
            <a:r>
              <a:rPr lang="en-GB" dirty="0" smtClean="0"/>
              <a:t> </a:t>
            </a:r>
            <a:r>
              <a:rPr lang="en-GB" dirty="0" err="1" smtClean="0"/>
              <a:t>hình</a:t>
            </a:r>
            <a:r>
              <a:rPr lang="en-GB" dirty="0" smtClean="0"/>
              <a:t> </a:t>
            </a:r>
            <a:r>
              <a:rPr lang="en-GB" dirty="0" err="1" smtClean="0"/>
              <a:t>móng</a:t>
            </a:r>
            <a:r>
              <a:rPr lang="en-GB" dirty="0" smtClean="0"/>
              <a:t> </a:t>
            </a:r>
            <a:r>
              <a:rPr lang="en-GB" dirty="0" err="1" smtClean="0"/>
              <a:t>ngựa</a:t>
            </a:r>
            <a:endParaRPr lang="en-US" dirty="0"/>
          </a:p>
        </p:txBody>
      </p:sp>
      <p:pic>
        <p:nvPicPr>
          <p:cNvPr id="4" name="Picture 3"/>
          <p:cNvPicPr>
            <a:picLocks noChangeAspect="1"/>
          </p:cNvPicPr>
          <p:nvPr/>
        </p:nvPicPr>
        <p:blipFill>
          <a:blip r:embed="rId2"/>
          <a:stretch>
            <a:fillRect/>
          </a:stretch>
        </p:blipFill>
        <p:spPr>
          <a:xfrm>
            <a:off x="4716016" y="1266452"/>
            <a:ext cx="3847619" cy="2933333"/>
          </a:xfrm>
          <a:prstGeom prst="rect">
            <a:avLst/>
          </a:prstGeom>
        </p:spPr>
      </p:pic>
      <p:sp>
        <p:nvSpPr>
          <p:cNvPr id="5" name="Rectangle 4"/>
          <p:cNvSpPr/>
          <p:nvPr/>
        </p:nvSpPr>
        <p:spPr>
          <a:xfrm>
            <a:off x="2125640" y="4371950"/>
            <a:ext cx="5038648" cy="461665"/>
          </a:xfrm>
          <a:prstGeom prst="rect">
            <a:avLst/>
          </a:prstGeom>
        </p:spPr>
        <p:txBody>
          <a:bodyPr wrap="square">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Hanley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hợp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seton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endParaRPr lang="en-US" sz="1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03579" y="1275606"/>
            <a:ext cx="4168421" cy="2924179"/>
          </a:xfrm>
          <a:prstGeom prst="rect">
            <a:avLst/>
          </a:prstGeom>
        </p:spPr>
      </p:pic>
    </p:spTree>
    <p:extLst>
      <p:ext uri="{BB962C8B-B14F-4D97-AF65-F5344CB8AC3E}">
        <p14:creationId xmlns:p14="http://schemas.microsoft.com/office/powerpoint/2010/main" val="13149621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smtClean="0"/>
              <a:t>rò</a:t>
            </a:r>
            <a:r>
              <a:rPr lang="en-GB" dirty="0" smtClean="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323528" y="1851670"/>
            <a:ext cx="4248472" cy="2031325"/>
          </a:xfrm>
          <a:prstGeom prst="rect">
            <a:avLst/>
          </a:prstGeom>
        </p:spPr>
        <p:txBody>
          <a:bodyPr wrap="square">
            <a:spAutoFit/>
          </a:bodyPr>
          <a:lstStyle/>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Mở</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Nong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môn</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D</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ùng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que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xác</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định</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Rạch</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que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suốt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dọc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trong</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Áp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dụng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gian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thấp</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499992" y="1480930"/>
            <a:ext cx="2402032" cy="2511770"/>
          </a:xfrm>
          <a:prstGeom prst="rect">
            <a:avLst/>
          </a:prstGeom>
        </p:spPr>
      </p:pic>
      <p:pic>
        <p:nvPicPr>
          <p:cNvPr id="7" name="Picture 6"/>
          <p:cNvPicPr>
            <a:picLocks noChangeAspect="1"/>
          </p:cNvPicPr>
          <p:nvPr/>
        </p:nvPicPr>
        <p:blipFill>
          <a:blip r:embed="rId4"/>
          <a:stretch>
            <a:fillRect/>
          </a:stretch>
        </p:blipFill>
        <p:spPr>
          <a:xfrm>
            <a:off x="6895128" y="1476526"/>
            <a:ext cx="2239681" cy="2506699"/>
          </a:xfrm>
          <a:prstGeom prst="rect">
            <a:avLst/>
          </a:prstGeom>
        </p:spPr>
      </p:pic>
      <p:sp>
        <p:nvSpPr>
          <p:cNvPr id="8" name="Rectangle 7"/>
          <p:cNvSpPr/>
          <p:nvPr/>
        </p:nvSpPr>
        <p:spPr>
          <a:xfrm>
            <a:off x="4731030" y="4148961"/>
            <a:ext cx="1939955"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mở</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endParaRPr lang="en-US" dirty="0"/>
          </a:p>
        </p:txBody>
      </p:sp>
      <p:sp>
        <p:nvSpPr>
          <p:cNvPr id="9" name="Rectangle 8"/>
          <p:cNvSpPr/>
          <p:nvPr/>
        </p:nvSpPr>
        <p:spPr>
          <a:xfrm>
            <a:off x="6588224" y="4148961"/>
            <a:ext cx="2659702"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Niêm</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mạc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ống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hậu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môn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viền</a:t>
            </a:r>
            <a:endParaRPr lang="en-US" dirty="0"/>
          </a:p>
        </p:txBody>
      </p:sp>
    </p:spTree>
    <p:extLst>
      <p:ext uri="{BB962C8B-B14F-4D97-AF65-F5344CB8AC3E}">
        <p14:creationId xmlns:p14="http://schemas.microsoft.com/office/powerpoint/2010/main" val="2010234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467544" y="1923678"/>
            <a:ext cx="4392488" cy="1200329"/>
          </a:xfrm>
          <a:prstGeom prst="rect">
            <a:avLst/>
          </a:prstGeom>
        </p:spPr>
        <p:txBody>
          <a:bodyPr wrap="square">
            <a:spAutoFit/>
          </a:bodyPr>
          <a:lstStyle/>
          <a:p>
            <a:pPr algn="just">
              <a:lnSpc>
                <a:spcPct val="150000"/>
              </a:lnSpc>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Lấy</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trọn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khởi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điện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292080" y="1563638"/>
            <a:ext cx="2873305" cy="2235667"/>
          </a:xfrm>
          <a:prstGeom prst="rect">
            <a:avLst/>
          </a:prstGeom>
        </p:spPr>
      </p:pic>
      <p:sp>
        <p:nvSpPr>
          <p:cNvPr id="6" name="Rectangle 5"/>
          <p:cNvSpPr/>
          <p:nvPr/>
        </p:nvSpPr>
        <p:spPr>
          <a:xfrm>
            <a:off x="4860032" y="4064199"/>
            <a:ext cx="392928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mở</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so </a:t>
            </a:r>
            <a:r>
              <a:rPr lang="en-US" sz="1200" dirty="0" err="1">
                <a:latin typeface="Times New Roman" panose="02020603050405020304" pitchFamily="18" charset="0"/>
                <a:ea typeface="Calibri" panose="020F0502020204030204" pitchFamily="34" charset="0"/>
              </a:rPr>
              <a:t>với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trọn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3465965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smtClean="0"/>
              <a:t>Dịch</a:t>
            </a:r>
            <a:r>
              <a:rPr lang="en-GB" dirty="0" smtClean="0"/>
              <a:t> </a:t>
            </a:r>
            <a:r>
              <a:rPr lang="en-GB" dirty="0" err="1" smtClean="0"/>
              <a:t>tể</a:t>
            </a:r>
            <a:r>
              <a:rPr lang="en-GB" dirty="0" smtClean="0"/>
              <a:t> </a:t>
            </a:r>
            <a:r>
              <a:rPr lang="en-GB" dirty="0" err="1" smtClean="0"/>
              <a:t>học</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611560" y="1563638"/>
            <a:ext cx="4130105" cy="1992853"/>
          </a:xfrm>
          <a:prstGeom prst="rect">
            <a:avLst/>
          </a:prstGeom>
        </p:spPr>
        <p:txBody>
          <a:bodyPr wrap="square">
            <a:noAutofit/>
          </a:bodyPr>
          <a:lstStyle/>
          <a:p>
            <a:pPr marL="171450" indent="-171450" algn="just">
              <a:lnSpc>
                <a:spcPct val="150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thường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gặp</a:t>
            </a:r>
            <a:r>
              <a:rPr lang="en-US" sz="1400" dirty="0">
                <a:latin typeface="Times New Roman" panose="02020603050405020304" pitchFamily="18" charset="0"/>
                <a:ea typeface="Calibri" panose="020F0502020204030204" pitchFamily="34" charset="0"/>
                <a:cs typeface="Times New Roman" panose="02020603050405020304" pitchFamily="18" charset="0"/>
              </a:rPr>
              <a:t> ở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lớn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đứng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bệnh</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trĩ</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Anh</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14.000- 20.000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năm</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Thụy</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Điển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16,1/100.000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dân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Hoa</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Kì</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100.000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năm</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Tuổi</a:t>
            </a:r>
            <a:r>
              <a:rPr lang="en-US" sz="1400" dirty="0">
                <a:latin typeface="Times New Roman" panose="02020603050405020304" pitchFamily="18" charset="0"/>
                <a:ea typeface="Calibri" panose="020F0502020204030204" pitchFamily="34" charset="0"/>
              </a:rPr>
              <a:t> </a:t>
            </a:r>
            <a:r>
              <a:rPr lang="en-US" sz="1400" dirty="0" smtClean="0">
                <a:latin typeface="Times New Roman" panose="02020603050405020304" pitchFamily="18" charset="0"/>
                <a:ea typeface="Calibri" panose="020F0502020204030204" pitchFamily="34" charset="0"/>
              </a:rPr>
              <a:t>TB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40 </a:t>
            </a:r>
            <a:r>
              <a:rPr lang="en-US" sz="1400" dirty="0" err="1">
                <a:latin typeface="Times New Roman" panose="02020603050405020304" pitchFamily="18" charset="0"/>
                <a:ea typeface="Calibri" panose="020F0502020204030204" pitchFamily="34" charset="0"/>
              </a:rPr>
              <a:t>tuổi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từ</a:t>
            </a:r>
            <a:r>
              <a:rPr lang="en-US" sz="1400" dirty="0">
                <a:latin typeface="Times New Roman" panose="02020603050405020304" pitchFamily="18" charset="0"/>
                <a:ea typeface="Calibri" panose="020F0502020204030204" pitchFamily="34" charset="0"/>
              </a:rPr>
              <a:t> </a:t>
            </a:r>
            <a:r>
              <a:rPr lang="en-US" sz="1400" dirty="0" smtClean="0">
                <a:latin typeface="Times New Roman" panose="02020603050405020304" pitchFamily="18" charset="0"/>
                <a:ea typeface="Calibri" panose="020F0502020204030204" pitchFamily="34" charset="0"/>
              </a:rPr>
              <a:t>20- 60)</a:t>
            </a:r>
          </a:p>
          <a:p>
            <a:pPr marL="171450" indent="-171450">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rPr>
              <a:t>Nam:nữ</a:t>
            </a:r>
            <a:r>
              <a:rPr lang="en-US" sz="1400" dirty="0" smtClean="0">
                <a:latin typeface="Times New Roman" panose="02020603050405020304" pitchFamily="18" charset="0"/>
                <a:ea typeface="Calibri" panose="020F0502020204030204" pitchFamily="34" charset="0"/>
              </a:rPr>
              <a:t> = 2: 1</a:t>
            </a:r>
            <a:endParaRPr lang="en-US" sz="1400" dirty="0"/>
          </a:p>
        </p:txBody>
      </p:sp>
      <p:sp>
        <p:nvSpPr>
          <p:cNvPr id="5" name="Rectangle 1"/>
          <p:cNvSpPr>
            <a:spLocks noChangeArrowheads="1"/>
          </p:cNvSpPr>
          <p:nvPr/>
        </p:nvSpPr>
        <p:spPr bwMode="auto">
          <a:xfrm>
            <a:off x="4932040" y="1591686"/>
            <a:ext cx="37147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smtClean="0">
                <a:latin typeface="Times New Roman" panose="02020603050405020304" pitchFamily="18" charset="0"/>
                <a:ea typeface="Calibri" panose="020F0502020204030204" pitchFamily="34" charset="0"/>
                <a:cs typeface="Times New Roman" panose="02020603050405020304" pitchFamily="18" charset="0"/>
              </a:rPr>
              <a:t>Hoa</a:t>
            </a:r>
            <a:r>
              <a:rPr lang="en-US" alt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dirty="0" err="1" smtClean="0">
                <a:latin typeface="Times New Roman" panose="02020603050405020304" pitchFamily="18" charset="0"/>
                <a:ea typeface="Calibri" panose="020F0502020204030204" pitchFamily="34" charset="0"/>
                <a:cs typeface="Times New Roman" panose="02020603050405020304" pitchFamily="18" charset="0"/>
              </a:rPr>
              <a:t>Kì</a:t>
            </a:r>
            <a:r>
              <a:rPr lang="en-US" altLang="en-US" sz="1400" dirty="0" smtClean="0">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20000 – 25000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năm</a:t>
            </a:r>
            <a:endPar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Nam/</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nữ</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400" b="0" i="0" u="none" strike="noStrike" cap="none" normalizeH="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2:1- 4:1,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tỷ</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Ấn</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là</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4:1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Lứa</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40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từ</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30-50)</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ỷ</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nhỏ</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hơn</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xảy</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Nigeria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Mỹ</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đen</a:t>
            </a:r>
            <a:r>
              <a:rPr kumimoji="0" lang="en-US" alt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1259632" y="1173494"/>
            <a:ext cx="2016224" cy="369332"/>
          </a:xfrm>
          <a:prstGeom prst="rect">
            <a:avLst/>
          </a:prstGeom>
          <a:noFill/>
        </p:spPr>
        <p:txBody>
          <a:bodyPr wrap="square" rtlCol="0">
            <a:spAutoFit/>
          </a:bodyPr>
          <a:lstStyle/>
          <a:p>
            <a:pPr algn="ctr"/>
            <a:r>
              <a:rPr lang="en-GB" dirty="0" err="1" smtClean="0">
                <a:solidFill>
                  <a:srgbClr val="0070C0"/>
                </a:solidFill>
                <a:latin typeface="Times New Roman" panose="02020603050405020304" pitchFamily="18" charset="0"/>
                <a:cs typeface="Times New Roman" panose="02020603050405020304" pitchFamily="18" charset="0"/>
              </a:rPr>
              <a:t>Áp</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xe</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hậu</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môn</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724128" y="1155315"/>
            <a:ext cx="1872208" cy="369332"/>
          </a:xfrm>
          <a:prstGeom prst="rect">
            <a:avLst/>
          </a:prstGeom>
          <a:noFill/>
        </p:spPr>
        <p:txBody>
          <a:bodyPr wrap="square" rtlCol="0">
            <a:spAutoFit/>
          </a:bodyPr>
          <a:lstStyle/>
          <a:p>
            <a:r>
              <a:rPr lang="en-GB" dirty="0" err="1" smtClean="0">
                <a:solidFill>
                  <a:srgbClr val="0070C0"/>
                </a:solidFill>
                <a:latin typeface="Times New Roman" panose="02020603050405020304" pitchFamily="18" charset="0"/>
                <a:cs typeface="Times New Roman" panose="02020603050405020304" pitchFamily="18" charset="0"/>
              </a:rPr>
              <a:t>Rò</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hậu</a:t>
            </a:r>
            <a:r>
              <a:rPr lang="en-GB" dirty="0" smtClean="0">
                <a:solidFill>
                  <a:srgbClr val="0070C0"/>
                </a:solidFill>
                <a:latin typeface="Times New Roman" panose="02020603050405020304" pitchFamily="18" charset="0"/>
                <a:cs typeface="Times New Roman" panose="02020603050405020304" pitchFamily="18" charset="0"/>
              </a:rPr>
              <a:t> </a:t>
            </a:r>
            <a:r>
              <a:rPr lang="en-GB" dirty="0" err="1" smtClean="0">
                <a:solidFill>
                  <a:srgbClr val="0070C0"/>
                </a:solidFill>
                <a:latin typeface="Times New Roman" panose="02020603050405020304" pitchFamily="18" charset="0"/>
                <a:cs typeface="Times New Roman" panose="02020603050405020304" pitchFamily="18" charset="0"/>
              </a:rPr>
              <a:t>môn</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23528" y="4515966"/>
            <a:ext cx="3703258"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Cấp</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con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số</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thực</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tế</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có</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thể</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cao</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hơn</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4-5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lần</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do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tâm</a:t>
            </a:r>
            <a:r>
              <a:rPr lang="en-SG" sz="13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SG" sz="1300" dirty="0" err="1"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lý</a:t>
            </a:r>
            <a:endParaRPr lang="en-SG" sz="13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TextBox 8"/>
          <p:cNvSpPr txBox="1"/>
          <p:nvPr/>
        </p:nvSpPr>
        <p:spPr>
          <a:xfrm>
            <a:off x="5220072" y="3939902"/>
            <a:ext cx="2635658"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Mạn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có</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thể</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liên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quan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vấn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đề</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vệ</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sinh</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36230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125760" y="1161736"/>
            <a:ext cx="4104456" cy="3416320"/>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Cột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dây</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thun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Chất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cột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chỉ</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tan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(silk</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luồn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nhỏ</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silicone (feeding tube 6Fr).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T</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ác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Bảo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toàn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vẹn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ổ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NT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đổi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NT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cấp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bớt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tổng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283968" y="2743101"/>
            <a:ext cx="2158171" cy="1975275"/>
          </a:xfrm>
          <a:prstGeom prst="rect">
            <a:avLst/>
          </a:prstGeom>
        </p:spPr>
      </p:pic>
      <p:pic>
        <p:nvPicPr>
          <p:cNvPr id="6" name="Picture 5"/>
          <p:cNvPicPr>
            <a:picLocks noChangeAspect="1"/>
          </p:cNvPicPr>
          <p:nvPr/>
        </p:nvPicPr>
        <p:blipFill>
          <a:blip r:embed="rId3"/>
          <a:stretch>
            <a:fillRect/>
          </a:stretch>
        </p:blipFill>
        <p:spPr>
          <a:xfrm>
            <a:off x="5868144" y="1275606"/>
            <a:ext cx="1854052" cy="2131171"/>
          </a:xfrm>
          <a:prstGeom prst="rect">
            <a:avLst/>
          </a:prstGeom>
        </p:spPr>
      </p:pic>
      <p:pic>
        <p:nvPicPr>
          <p:cNvPr id="7" name="Picture 6"/>
          <p:cNvPicPr>
            <a:picLocks noChangeAspect="1"/>
          </p:cNvPicPr>
          <p:nvPr/>
        </p:nvPicPr>
        <p:blipFill>
          <a:blip r:embed="rId4"/>
          <a:stretch>
            <a:fillRect/>
          </a:stretch>
        </p:blipFill>
        <p:spPr>
          <a:xfrm>
            <a:off x="7380312" y="123478"/>
            <a:ext cx="1607836" cy="2076517"/>
          </a:xfrm>
          <a:prstGeom prst="rect">
            <a:avLst/>
          </a:prstGeom>
        </p:spPr>
      </p:pic>
      <p:sp>
        <p:nvSpPr>
          <p:cNvPr id="8" name="Rectangle 7"/>
          <p:cNvSpPr/>
          <p:nvPr/>
        </p:nvSpPr>
        <p:spPr>
          <a:xfrm>
            <a:off x="6012160" y="4690830"/>
            <a:ext cx="256672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Cột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dây</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trong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điều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trị</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hậu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môn</a:t>
            </a:r>
            <a:endParaRPr lang="en-US" dirty="0"/>
          </a:p>
        </p:txBody>
      </p:sp>
    </p:spTree>
    <p:extLst>
      <p:ext uri="{BB962C8B-B14F-4D97-AF65-F5344CB8AC3E}">
        <p14:creationId xmlns:p14="http://schemas.microsoft.com/office/powerpoint/2010/main" val="35230579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395536" y="1491630"/>
            <a:ext cx="4392488" cy="2308324"/>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vạt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nêm</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mạc</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trực</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tràng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à</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rò</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Nguyên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chính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lọc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bỏ</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Bóc</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di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Khâu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tan.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932040" y="2510742"/>
            <a:ext cx="2469094" cy="1835055"/>
          </a:xfrm>
          <a:prstGeom prst="rect">
            <a:avLst/>
          </a:prstGeom>
        </p:spPr>
      </p:pic>
      <p:pic>
        <p:nvPicPr>
          <p:cNvPr id="6" name="Picture 5"/>
          <p:cNvPicPr>
            <a:picLocks noChangeAspect="1"/>
          </p:cNvPicPr>
          <p:nvPr/>
        </p:nvPicPr>
        <p:blipFill>
          <a:blip r:embed="rId3"/>
          <a:stretch>
            <a:fillRect/>
          </a:stretch>
        </p:blipFill>
        <p:spPr>
          <a:xfrm>
            <a:off x="6681003" y="669590"/>
            <a:ext cx="2462997" cy="1841152"/>
          </a:xfrm>
          <a:prstGeom prst="rect">
            <a:avLst/>
          </a:prstGeom>
        </p:spPr>
      </p:pic>
    </p:spTree>
    <p:extLst>
      <p:ext uri="{BB962C8B-B14F-4D97-AF65-F5344CB8AC3E}">
        <p14:creationId xmlns:p14="http://schemas.microsoft.com/office/powerpoint/2010/main" val="31767377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150492" y="1607334"/>
            <a:ext cx="4355976" cy="2400657"/>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gian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rPr>
              <a:t>Đặt</a:t>
            </a:r>
            <a:r>
              <a:rPr lang="en-US" sz="1200" dirty="0" smtClean="0">
                <a:latin typeface="Times New Roman" panose="02020603050405020304" pitchFamily="18" charset="0"/>
                <a:ea typeface="Calibri" panose="020F0502020204030204" pitchFamily="34" charset="0"/>
              </a:rPr>
              <a:t> </a:t>
            </a:r>
            <a:r>
              <a:rPr lang="en-US" sz="1200" dirty="0">
                <a:latin typeface="Times New Roman" panose="02020603050405020304" pitchFamily="18" charset="0"/>
                <a:ea typeface="Calibri" panose="020F0502020204030204" pitchFamily="34" charset="0"/>
              </a:rPr>
              <a:t>van Ferguson </a:t>
            </a:r>
            <a:r>
              <a:rPr lang="en-US" sz="1200" dirty="0" err="1">
                <a:latin typeface="Times New Roman" panose="02020603050405020304" pitchFamily="18" charset="0"/>
                <a:ea typeface="Calibri" panose="020F0502020204030204" pitchFamily="34" charset="0"/>
              </a:rPr>
              <a:t>kích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thước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nhỏ</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bơm</a:t>
            </a:r>
            <a:r>
              <a:rPr lang="en-US" sz="1200" dirty="0">
                <a:latin typeface="Times New Roman" panose="02020603050405020304" pitchFamily="18" charset="0"/>
                <a:ea typeface="Calibri" panose="020F0502020204030204" pitchFamily="34" charset="0"/>
              </a:rPr>
              <a:t> oxy </a:t>
            </a:r>
            <a:r>
              <a:rPr lang="en-US" sz="1200" dirty="0" err="1">
                <a:latin typeface="Times New Roman" panose="02020603050405020304" pitchFamily="18" charset="0"/>
                <a:ea typeface="Calibri" panose="020F0502020204030204" pitchFamily="34" charset="0"/>
              </a:rPr>
              <a:t>già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endParaRPr lang="en-US" sz="1200" dirty="0" smtClean="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rPr>
              <a:t>Xác</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định</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đường</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rò</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bằng</a:t>
            </a:r>
            <a:r>
              <a:rPr lang="en-US" sz="1200" dirty="0" smtClean="0">
                <a:latin typeface="Times New Roman" panose="02020603050405020304" pitchFamily="18" charset="0"/>
                <a:ea typeface="Calibri" panose="020F0502020204030204" pitchFamily="34" charset="0"/>
              </a:rPr>
              <a:t> que </a:t>
            </a:r>
            <a:r>
              <a:rPr lang="en-US" sz="1200" dirty="0" err="1" smtClean="0">
                <a:latin typeface="Times New Roman" panose="02020603050405020304" pitchFamily="18" charset="0"/>
                <a:ea typeface="Calibri" panose="020F0502020204030204" pitchFamily="34" charset="0"/>
              </a:rPr>
              <a:t>thăm</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dò</a:t>
            </a:r>
            <a:r>
              <a:rPr lang="en-US" sz="1200" dirty="0" smtClean="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M</a:t>
            </a:r>
            <a:r>
              <a:rPr lang="en-US" sz="1200" dirty="0" err="1" smtClean="0">
                <a:latin typeface="Times New Roman" panose="02020603050405020304" pitchFamily="18" charset="0"/>
                <a:ea typeface="Calibri" panose="020F0502020204030204" pitchFamily="34" charset="0"/>
              </a:rPr>
              <a:t>ơ</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đường</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gian</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cơ</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hình</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cung</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bóc</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tách</a:t>
            </a:r>
            <a:r>
              <a:rPr lang="en-US" sz="1200" dirty="0">
                <a:latin typeface="Times New Roman" panose="02020603050405020304" pitchFamily="18" charset="0"/>
                <a:ea typeface="Calibri" panose="020F0502020204030204" pitchFamily="34" charset="0"/>
              </a:rPr>
              <a:t> </a:t>
            </a:r>
            <a:r>
              <a:rPr lang="en-US" sz="1200" dirty="0" smtClean="0">
                <a:latin typeface="Times New Roman" panose="02020603050405020304" pitchFamily="18" charset="0"/>
                <a:ea typeface="Calibri" panose="020F0502020204030204" pitchFamily="34" charset="0"/>
                <a:sym typeface="Wingdings" panose="05000000000000000000" pitchFamily="2" charset="2"/>
              </a:rPr>
              <a:t></a:t>
            </a:r>
            <a:r>
              <a:rPr lang="en-US" sz="1200" dirty="0" err="1" smtClean="0">
                <a:latin typeface="Times New Roman" panose="02020603050405020304" pitchFamily="18" charset="0"/>
                <a:ea typeface="Calibri" panose="020F0502020204030204" pitchFamily="34" charset="0"/>
              </a:rPr>
              <a:t>bộc</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lộ</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rò</a:t>
            </a:r>
            <a:endParaRPr lang="en-US" sz="1200" dirty="0" smtClean="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K</a:t>
            </a:r>
            <a:r>
              <a:rPr lang="en-US" sz="1200" dirty="0" err="1" smtClean="0">
                <a:latin typeface="Times New Roman" panose="02020603050405020304" pitchFamily="18" charset="0"/>
                <a:ea typeface="Calibri" panose="020F0502020204030204" pitchFamily="34" charset="0"/>
              </a:rPr>
              <a:t>hâu</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cột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đường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Vicryl</a:t>
            </a:r>
            <a:r>
              <a:rPr lang="en-US" sz="1200" dirty="0">
                <a:latin typeface="Times New Roman" panose="02020603050405020304" pitchFamily="18" charset="0"/>
                <a:ea typeface="Calibri" panose="020F0502020204030204" pitchFamily="34" charset="0"/>
              </a:rPr>
              <a:t> 3/0 </a:t>
            </a:r>
            <a:r>
              <a:rPr lang="en-US" sz="1200" dirty="0" err="1">
                <a:latin typeface="Times New Roman" panose="02020603050405020304" pitchFamily="18" charset="0"/>
                <a:ea typeface="Calibri" panose="020F0502020204030204" pitchFamily="34" charset="0"/>
              </a:rPr>
              <a:t>và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sát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lô</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trong</a:t>
            </a:r>
            <a:r>
              <a:rPr lang="en-US" sz="1200" dirty="0">
                <a:latin typeface="Times New Roman" panose="02020603050405020304" pitchFamily="18" charset="0"/>
                <a:ea typeface="Calibri" panose="020F0502020204030204" pitchFamily="34" charset="0"/>
              </a:rPr>
              <a:t>. </a:t>
            </a:r>
            <a:endParaRPr lang="en-US" sz="1200" dirty="0" smtClean="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rPr>
              <a:t>Phần</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bên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của</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đến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nạo</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sạch</a:t>
            </a:r>
            <a:r>
              <a:rPr lang="en-US" sz="1200" dirty="0" smtClean="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lấy</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bỏ</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phần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rò</a:t>
            </a:r>
            <a:r>
              <a:rPr lang="en-US" sz="1200" dirty="0" smtClean="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B</a:t>
            </a:r>
            <a:r>
              <a:rPr lang="en-US" sz="1200" dirty="0" err="1" smtClean="0">
                <a:latin typeface="Times New Roman" panose="02020603050405020304" pitchFamily="18" charset="0"/>
                <a:ea typeface="Calibri" panose="020F0502020204030204" pitchFamily="34" charset="0"/>
              </a:rPr>
              <a:t>ơm</a:t>
            </a:r>
            <a:r>
              <a:rPr lang="en-US" sz="1200" dirty="0" smtClean="0">
                <a:latin typeface="Times New Roman" panose="02020603050405020304" pitchFamily="18" charset="0"/>
                <a:ea typeface="Calibri" panose="020F0502020204030204" pitchFamily="34" charset="0"/>
              </a:rPr>
              <a:t> </a:t>
            </a:r>
            <a:r>
              <a:rPr lang="en-US" sz="1200" dirty="0">
                <a:latin typeface="Times New Roman" panose="02020603050405020304" pitchFamily="18" charset="0"/>
                <a:ea typeface="Calibri" panose="020F0502020204030204" pitchFamily="34" charset="0"/>
              </a:rPr>
              <a:t>oxy </a:t>
            </a:r>
            <a:r>
              <a:rPr lang="en-US" sz="1200" dirty="0" err="1">
                <a:latin typeface="Times New Roman" panose="02020603050405020304" pitchFamily="18" charset="0"/>
                <a:ea typeface="Calibri" panose="020F0502020204030204" pitchFamily="34" charset="0"/>
              </a:rPr>
              <a:t>già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ngoài</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để</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chắc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chắn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đã</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đứt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hoàn</a:t>
            </a:r>
            <a:r>
              <a:rPr lang="en-US" sz="1200" dirty="0">
                <a:latin typeface="Times New Roman" panose="02020603050405020304" pitchFamily="18" charset="0"/>
                <a:ea typeface="Calibri" panose="020F0502020204030204" pitchFamily="34" charset="0"/>
              </a:rPr>
              <a:t> </a:t>
            </a:r>
            <a:r>
              <a:rPr lang="en-US" sz="1200" dirty="0" err="1" smtClean="0">
                <a:latin typeface="Times New Roman" panose="02020603050405020304" pitchFamily="18" charset="0"/>
                <a:ea typeface="Calibri" panose="020F0502020204030204" pitchFamily="34" charset="0"/>
              </a:rPr>
              <a:t>toàn</a:t>
            </a:r>
            <a:endParaRPr lang="en-US" sz="1200" dirty="0" smtClean="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rPr>
              <a:t>Vết</a:t>
            </a:r>
            <a:r>
              <a:rPr lang="en-US" sz="1200" dirty="0" smtClean="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mổ</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lại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Vicryl</a:t>
            </a:r>
            <a:r>
              <a:rPr lang="en-US" sz="1200" dirty="0">
                <a:latin typeface="Times New Roman" panose="02020603050405020304" pitchFamily="18" charset="0"/>
                <a:ea typeface="Calibri" panose="020F0502020204030204" pitchFamily="34" charset="0"/>
              </a:rPr>
              <a:t> 3.0</a:t>
            </a:r>
            <a:endParaRPr lang="en-US" dirty="0"/>
          </a:p>
        </p:txBody>
      </p:sp>
      <p:pic>
        <p:nvPicPr>
          <p:cNvPr id="5" name="Picture 4"/>
          <p:cNvPicPr>
            <a:picLocks noChangeAspect="1"/>
          </p:cNvPicPr>
          <p:nvPr/>
        </p:nvPicPr>
        <p:blipFill>
          <a:blip r:embed="rId2"/>
          <a:stretch>
            <a:fillRect/>
          </a:stretch>
        </p:blipFill>
        <p:spPr>
          <a:xfrm>
            <a:off x="4490758" y="1275606"/>
            <a:ext cx="2080411" cy="1535542"/>
          </a:xfrm>
          <a:prstGeom prst="rect">
            <a:avLst/>
          </a:prstGeom>
        </p:spPr>
      </p:pic>
      <p:pic>
        <p:nvPicPr>
          <p:cNvPr id="6" name="Picture 5"/>
          <p:cNvPicPr>
            <a:picLocks noChangeAspect="1"/>
          </p:cNvPicPr>
          <p:nvPr/>
        </p:nvPicPr>
        <p:blipFill>
          <a:blip r:embed="rId3"/>
          <a:stretch>
            <a:fillRect/>
          </a:stretch>
        </p:blipFill>
        <p:spPr>
          <a:xfrm>
            <a:off x="6660232" y="1275606"/>
            <a:ext cx="2283900" cy="1532057"/>
          </a:xfrm>
          <a:prstGeom prst="rect">
            <a:avLst/>
          </a:prstGeom>
        </p:spPr>
      </p:pic>
      <p:pic>
        <p:nvPicPr>
          <p:cNvPr id="7" name="Picture 6"/>
          <p:cNvPicPr>
            <a:picLocks noChangeAspect="1"/>
          </p:cNvPicPr>
          <p:nvPr/>
        </p:nvPicPr>
        <p:blipFill>
          <a:blip r:embed="rId4"/>
          <a:stretch>
            <a:fillRect/>
          </a:stretch>
        </p:blipFill>
        <p:spPr>
          <a:xfrm>
            <a:off x="4499992" y="3009963"/>
            <a:ext cx="2044983" cy="1417855"/>
          </a:xfrm>
          <a:prstGeom prst="rect">
            <a:avLst/>
          </a:prstGeom>
        </p:spPr>
      </p:pic>
      <p:pic>
        <p:nvPicPr>
          <p:cNvPr id="8" name="Picture 7"/>
          <p:cNvPicPr>
            <a:picLocks noChangeAspect="1"/>
          </p:cNvPicPr>
          <p:nvPr/>
        </p:nvPicPr>
        <p:blipFill>
          <a:blip r:embed="rId5"/>
          <a:stretch>
            <a:fillRect/>
          </a:stretch>
        </p:blipFill>
        <p:spPr>
          <a:xfrm>
            <a:off x="6660232" y="3009962"/>
            <a:ext cx="2283900" cy="1417855"/>
          </a:xfrm>
          <a:prstGeom prst="rect">
            <a:avLst/>
          </a:prstGeom>
        </p:spPr>
      </p:pic>
    </p:spTree>
    <p:extLst>
      <p:ext uri="{BB962C8B-B14F-4D97-AF65-F5344CB8AC3E}">
        <p14:creationId xmlns:p14="http://schemas.microsoft.com/office/powerpoint/2010/main" val="12483126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a:t>
            </a:r>
            <a:r>
              <a:rPr lang="en-GB" dirty="0" smtClean="0"/>
              <a:t>HM</a:t>
            </a:r>
            <a:endParaRPr lang="en-US" dirty="0"/>
          </a:p>
        </p:txBody>
      </p:sp>
      <p:sp>
        <p:nvSpPr>
          <p:cNvPr id="3" name="Text Placeholder 2"/>
          <p:cNvSpPr>
            <a:spLocks noGrp="1"/>
          </p:cNvSpPr>
          <p:nvPr>
            <p:ph type="body" sz="quarter" idx="11"/>
          </p:nvPr>
        </p:nvSpPr>
        <p:spPr/>
        <p:txBody>
          <a:bodyPr/>
          <a:lstStyle/>
          <a:p>
            <a:r>
              <a:rPr lang="en-GB" sz="1600" b="1" dirty="0" err="1" smtClean="0"/>
              <a:t>Các</a:t>
            </a:r>
            <a:r>
              <a:rPr lang="en-GB" sz="1600" b="1" dirty="0" smtClean="0"/>
              <a:t> </a:t>
            </a:r>
            <a:r>
              <a:rPr lang="en-GB" sz="1600" b="1" dirty="0" err="1" smtClean="0"/>
              <a:t>phương</a:t>
            </a:r>
            <a:r>
              <a:rPr lang="en-GB" sz="1600" b="1" dirty="0" smtClean="0"/>
              <a:t> </a:t>
            </a:r>
            <a:r>
              <a:rPr lang="en-GB" sz="1600" b="1" dirty="0" err="1" smtClean="0"/>
              <a:t>pháp</a:t>
            </a:r>
            <a:r>
              <a:rPr lang="en-GB" sz="1600" b="1" dirty="0" smtClean="0"/>
              <a:t> </a:t>
            </a:r>
            <a:r>
              <a:rPr lang="en-GB" sz="1600" b="1" dirty="0" err="1" smtClean="0"/>
              <a:t>mới</a:t>
            </a:r>
            <a:endParaRPr lang="en-US" sz="1600" b="1" dirty="0"/>
          </a:p>
        </p:txBody>
      </p:sp>
      <p:sp>
        <p:nvSpPr>
          <p:cNvPr id="5" name="Rectangle 4"/>
          <p:cNvSpPr/>
          <p:nvPr/>
        </p:nvSpPr>
        <p:spPr>
          <a:xfrm>
            <a:off x="1115616" y="1347614"/>
            <a:ext cx="6264696" cy="3416320"/>
          </a:xfrm>
          <a:prstGeom prst="rect">
            <a:avLst/>
          </a:prstGeom>
        </p:spPr>
        <p:txBody>
          <a:bodyPr wrap="square">
            <a:spAutoFit/>
          </a:bodyPr>
          <a:lstStyle/>
          <a:p>
            <a:pPr algn="just">
              <a:lnSpc>
                <a:spcPct val="150000"/>
              </a:lnSpc>
            </a:pP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Bơm</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keo</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sinh</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học</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có</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fibrin</a:t>
            </a:r>
            <a:r>
              <a:rPr lang="en-US" sz="12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Ưu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điểm</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Đơn</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tồn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K</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ích</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thích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fibroblast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sẹo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7-14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kín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Vicryl</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Tế</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bào</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gốc</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từ</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mỡ</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tự</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trị</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phức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a:latin typeface="Times New Roman" panose="02020603050405020304" pitchFamily="18" charset="0"/>
                <a:ea typeface="Calibri" panose="020F0502020204030204" pitchFamily="34" charset="0"/>
                <a:cs typeface="Times New Roman" panose="02020603050405020304" pitchFamily="18" charset="0"/>
              </a:rPr>
              <a:t>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Crohn</a:t>
            </a:r>
          </a:p>
          <a:p>
            <a:pPr marL="628650" lvl="1" indent="-171450" algn="just">
              <a:lnSpc>
                <a:spcPct val="150000"/>
              </a:lnSpc>
              <a:buFont typeface="Wingdings" panose="05000000000000000000" pitchFamily="2" charset="2"/>
              <a:buChar char="ü"/>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An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toàn</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Tỷ</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71%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gốc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thân</a:t>
            </a:r>
            <a:r>
              <a:rPr lang="en-US" sz="1200" dirty="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1200" dirty="0">
                <a:latin typeface="Times New Roman" panose="02020603050405020304" pitchFamily="18" charset="0"/>
                <a:ea typeface="Calibri" panose="020F0502020204030204" pitchFamily="34" charset="0"/>
                <a:cs typeface="Times New Roman" panose="02020603050405020304" pitchFamily="18" charset="0"/>
              </a:rPr>
              <a:t> 16%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fibrin.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65,2%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sau</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1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năm</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3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33%.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Garcia-</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Olmo</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cs.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cứu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33989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dirty="0"/>
          </a:p>
        </p:txBody>
      </p:sp>
      <p:sp>
        <p:nvSpPr>
          <p:cNvPr id="46" name="Rectangle 45"/>
          <p:cNvSpPr/>
          <p:nvPr/>
        </p:nvSpPr>
        <p:spPr>
          <a:xfrm>
            <a:off x="128208" y="981653"/>
            <a:ext cx="2198038" cy="376834"/>
          </a:xfrm>
          <a:prstGeom prst="rect">
            <a:avLst/>
          </a:prstGeom>
        </p:spPr>
        <p:txBody>
          <a:bodyPr wrap="none">
            <a:spAutoFit/>
          </a:bodyPr>
          <a:lstStyle/>
          <a:p>
            <a:pPr lvl="0" algn="just">
              <a:lnSpc>
                <a:spcPct val="150000"/>
              </a:lnSpc>
            </a:pP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Lưu</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đồ</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xử</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trí</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rò</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hậu</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môn</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47" name="Picture 46"/>
          <p:cNvPicPr>
            <a:picLocks noChangeAspect="1"/>
          </p:cNvPicPr>
          <p:nvPr/>
        </p:nvPicPr>
        <p:blipFill>
          <a:blip r:embed="rId2"/>
          <a:stretch>
            <a:fillRect/>
          </a:stretch>
        </p:blipFill>
        <p:spPr>
          <a:xfrm>
            <a:off x="2326246" y="339503"/>
            <a:ext cx="4824142" cy="4711748"/>
          </a:xfrm>
          <a:prstGeom prst="rect">
            <a:avLst/>
          </a:prstGeom>
        </p:spPr>
      </p:pic>
    </p:spTree>
    <p:extLst>
      <p:ext uri="{BB962C8B-B14F-4D97-AF65-F5344CB8AC3E}">
        <p14:creationId xmlns:p14="http://schemas.microsoft.com/office/powerpoint/2010/main" val="37713671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15716" y="267494"/>
            <a:ext cx="67327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sz="3600" dirty="0">
              <a:solidFill>
                <a:schemeClr val="accent1"/>
              </a:solidFill>
              <a:cs typeface="Arial" pitchFamily="34" charset="0"/>
            </a:endParaRPr>
          </a:p>
        </p:txBody>
      </p:sp>
      <p:sp>
        <p:nvSpPr>
          <p:cNvPr id="14" name="Rectangle 13"/>
          <p:cNvSpPr/>
          <p:nvPr/>
        </p:nvSpPr>
        <p:spPr>
          <a:xfrm>
            <a:off x="2267744" y="1528914"/>
            <a:ext cx="5976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15"/>
          <p:cNvSpPr/>
          <p:nvPr/>
        </p:nvSpPr>
        <p:spPr>
          <a:xfrm>
            <a:off x="2267744" y="4371950"/>
            <a:ext cx="5976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2267744" y="1202767"/>
            <a:ext cx="2296823" cy="276999"/>
          </a:xfrm>
          <a:prstGeom prst="rect">
            <a:avLst/>
          </a:prstGeom>
          <a:solidFill>
            <a:schemeClr val="accent1"/>
          </a:solidFill>
        </p:spPr>
        <p:txBody>
          <a:bodyPr wrap="square" rtlCol="0">
            <a:spAutoFit/>
          </a:bodyPr>
          <a:lstStyle/>
          <a:p>
            <a:r>
              <a:rPr lang="en-GB" altLang="ko-KR" sz="1200" b="1" dirty="0" smtClean="0">
                <a:solidFill>
                  <a:schemeClr val="bg1"/>
                </a:solidFill>
                <a:cs typeface="Arial" pitchFamily="34" charset="0"/>
              </a:rPr>
              <a:t>KẾT LUẬN</a:t>
            </a:r>
            <a:endParaRPr lang="ko-KR" altLang="en-US" sz="1200" b="1" dirty="0">
              <a:solidFill>
                <a:schemeClr val="bg1"/>
              </a:solidFill>
              <a:cs typeface="Arial" pitchFamily="34" charset="0"/>
            </a:endParaRPr>
          </a:p>
        </p:txBody>
      </p:sp>
      <p:sp>
        <p:nvSpPr>
          <p:cNvPr id="20" name="TextBox 19"/>
          <p:cNvSpPr txBox="1"/>
          <p:nvPr/>
        </p:nvSpPr>
        <p:spPr>
          <a:xfrm>
            <a:off x="2275176" y="1650062"/>
            <a:ext cx="5975999" cy="227414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GB" altLang="ko-KR" sz="1200" dirty="0" err="1" smtClean="0">
                <a:solidFill>
                  <a:schemeClr val="tx1">
                    <a:lumMod val="75000"/>
                    <a:lumOff val="25000"/>
                  </a:schemeClr>
                </a:solidFill>
                <a:cs typeface="Arial" pitchFamily="34" charset="0"/>
              </a:rPr>
              <a:t>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xe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lý</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thường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gặp</a:t>
            </a:r>
            <a:endParaRPr lang="en-GB" altLang="ko-KR" sz="1200" dirty="0" smtClean="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smtClean="0">
                <a:solidFill>
                  <a:schemeClr val="tx1">
                    <a:lumMod val="75000"/>
                    <a:lumOff val="25000"/>
                  </a:schemeClr>
                </a:solidFill>
                <a:cs typeface="Arial" pitchFamily="34" charset="0"/>
              </a:rPr>
              <a:t>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xe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rò</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có</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cùng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cơ</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chế</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sinh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sự</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nhiễm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trùng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khe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tuyến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endParaRPr lang="en-GB" altLang="ko-KR" sz="1200" dirty="0" smtClean="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smtClean="0">
                <a:solidFill>
                  <a:schemeClr val="tx1">
                    <a:lumMod val="75000"/>
                    <a:lumOff val="25000"/>
                  </a:schemeClr>
                </a:solidFill>
                <a:cs typeface="Arial" pitchFamily="34" charset="0"/>
              </a:rPr>
              <a:t>Chẩn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đoán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xe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rò</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cần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sự</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phối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hợp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lâm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sàng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cận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lâm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sàng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trong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đó</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thăm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khám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bằng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ngón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tay</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đóng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vai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trò</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quan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trọng</a:t>
            </a:r>
            <a:endParaRPr lang="en-GB" altLang="ko-KR" sz="1200" dirty="0" smtClean="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smtClean="0">
                <a:solidFill>
                  <a:schemeClr val="tx1">
                    <a:lumMod val="75000"/>
                    <a:lumOff val="25000"/>
                  </a:schemeClr>
                </a:solidFill>
                <a:cs typeface="Arial" pitchFamily="34" charset="0"/>
              </a:rPr>
              <a:t>Phẫu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thuật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phương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điều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trị</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tối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ưu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xe</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rò</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hậu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môn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tuy</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nhiên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chọn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lựa</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phương</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pháp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phẫu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thuật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cần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phù</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hợp</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với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phân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loại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kinh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nghiệm</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phẫu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thuật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viên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và</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cơ</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sở</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vật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chất</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nơi</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bệnh</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nhân</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điều</a:t>
            </a:r>
            <a:r>
              <a:rPr lang="en-GB" altLang="ko-KR" sz="1200" dirty="0" smtClean="0">
                <a:solidFill>
                  <a:schemeClr val="tx1">
                    <a:lumMod val="75000"/>
                    <a:lumOff val="25000"/>
                  </a:schemeClr>
                </a:solidFill>
                <a:cs typeface="Arial" pitchFamily="34" charset="0"/>
              </a:rPr>
              <a:t> </a:t>
            </a:r>
            <a:r>
              <a:rPr lang="en-GB" altLang="ko-KR" sz="1200" dirty="0" err="1" smtClean="0">
                <a:solidFill>
                  <a:schemeClr val="tx1">
                    <a:lumMod val="75000"/>
                    <a:lumOff val="25000"/>
                  </a:schemeClr>
                </a:solidFill>
                <a:cs typeface="Arial" pitchFamily="34" charset="0"/>
              </a:rPr>
              <a:t>trị</a:t>
            </a:r>
            <a:endParaRPr lang="en-US" altLang="ko-KR"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491630"/>
            <a:ext cx="9144000" cy="576064"/>
          </a:xfrm>
        </p:spPr>
        <p:txBody>
          <a:bodyPr/>
          <a:lstStyle/>
          <a:p>
            <a:r>
              <a:rPr lang="en-US" altLang="ko-KR" b="1" dirty="0" smtClean="0"/>
              <a:t>Thank you</a:t>
            </a:r>
            <a:endParaRPr lang="ko-KR" altLang="en-US" b="1" dirty="0"/>
          </a:p>
        </p:txBody>
      </p:sp>
      <p:sp>
        <p:nvSpPr>
          <p:cNvPr id="3" name="Text Placeholder 2"/>
          <p:cNvSpPr>
            <a:spLocks noGrp="1"/>
          </p:cNvSpPr>
          <p:nvPr>
            <p:ph type="body" sz="quarter" idx="11"/>
          </p:nvPr>
        </p:nvSpPr>
        <p:spPr>
          <a:xfrm>
            <a:off x="0" y="2067694"/>
            <a:ext cx="9144000" cy="288032"/>
          </a:xfrm>
        </p:spPr>
        <p:txBody>
          <a:bodyPr/>
          <a:lstStyle/>
          <a:p>
            <a:pPr lvl="0"/>
            <a:r>
              <a:rPr lang="en-US" altLang="ko-KR" dirty="0" smtClean="0"/>
              <a:t>For your attention!</a:t>
            </a:r>
            <a:endParaRPr lang="en-US" altLang="ko-KR" dirty="0"/>
          </a:p>
        </p:txBody>
      </p:sp>
      <p:grpSp>
        <p:nvGrpSpPr>
          <p:cNvPr id="11" name="Group 10"/>
          <p:cNvGrpSpPr/>
          <p:nvPr/>
        </p:nvGrpSpPr>
        <p:grpSpPr>
          <a:xfrm>
            <a:off x="-59952" y="195486"/>
            <a:ext cx="3386724" cy="4940364"/>
            <a:chOff x="-59952" y="195486"/>
            <a:chExt cx="3386724" cy="4940364"/>
          </a:xfrm>
        </p:grpSpPr>
        <p:pic>
          <p:nvPicPr>
            <p:cNvPr id="4" name="Picture 2" descr="E:\002-KIMS BUSINESS\007-02-Fullslidesppt-Contents\20161219\02-abs\flower-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flipH="1">
            <a:off x="5771753" y="195486"/>
            <a:ext cx="3386724" cy="4940364"/>
            <a:chOff x="-59952" y="195486"/>
            <a:chExt cx="3386724" cy="4940364"/>
          </a:xfrm>
        </p:grpSpPr>
        <p:pic>
          <p:nvPicPr>
            <p:cNvPr id="13" name="Picture 2" descr="E:\002-KIMS BUSINESS\007-02-Fullslidesppt-Contents\20161219\02-abs\flower-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Fullslidesppt-Contents\20161219\02-abs\flower-item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Fullslidesppt-Contents\20161219\02-abs\flower-item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E:\002-KIMS BUSINESS\007-02-Fullslidesppt-Contents\20161219\02-abs\flower-item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237860" y="2433193"/>
            <a:ext cx="649229" cy="62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40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smtClean="0"/>
              <a:t>học</a:t>
            </a:r>
            <a:endParaRPr lang="ko-KR" altLang="en-US" b="1" dirty="0"/>
          </a:p>
        </p:txBody>
      </p:sp>
    </p:spTree>
    <p:extLst>
      <p:ext uri="{BB962C8B-B14F-4D97-AF65-F5344CB8AC3E}">
        <p14:creationId xmlns:p14="http://schemas.microsoft.com/office/powerpoint/2010/main" val="1242367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808" y="169645"/>
            <a:ext cx="9144000" cy="576064"/>
          </a:xfrm>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smtClean="0"/>
              <a:t>học</a:t>
            </a:r>
            <a:endParaRPr lang="ko-KR" altLang="en-US" b="1" dirty="0"/>
          </a:p>
        </p:txBody>
      </p:sp>
      <p:sp>
        <p:nvSpPr>
          <p:cNvPr id="3" name="Text Placeholder 2"/>
          <p:cNvSpPr>
            <a:spLocks noGrp="1"/>
          </p:cNvSpPr>
          <p:nvPr>
            <p:ph type="body" sz="quarter" idx="11"/>
          </p:nvPr>
        </p:nvSpPr>
        <p:spPr>
          <a:xfrm>
            <a:off x="-2897908" y="745709"/>
            <a:ext cx="9144000" cy="288032"/>
          </a:xfrm>
        </p:spPr>
        <p:txBody>
          <a:bodyPr/>
          <a:lstStyle/>
          <a:p>
            <a:r>
              <a:rPr lang="en-GB" dirty="0" err="1" smtClean="0"/>
              <a:t>Tuyến</a:t>
            </a:r>
            <a:r>
              <a:rPr lang="en-GB" dirty="0" smtClean="0"/>
              <a:t> </a:t>
            </a:r>
            <a:r>
              <a:rPr lang="en-GB" dirty="0" err="1" smtClean="0"/>
              <a:t>hậu</a:t>
            </a:r>
            <a:r>
              <a:rPr lang="en-GB" dirty="0" smtClean="0"/>
              <a:t> </a:t>
            </a:r>
            <a:r>
              <a:rPr lang="en-GB" dirty="0" err="1" smtClean="0"/>
              <a:t>môn</a:t>
            </a:r>
            <a:endParaRPr lang="en-US" dirty="0"/>
          </a:p>
        </p:txBody>
      </p:sp>
      <p:sp>
        <p:nvSpPr>
          <p:cNvPr id="6" name="Rectangle 5"/>
          <p:cNvSpPr/>
          <p:nvPr/>
        </p:nvSpPr>
        <p:spPr>
          <a:xfrm>
            <a:off x="12855" y="1247513"/>
            <a:ext cx="4702957" cy="3439403"/>
          </a:xfrm>
          <a:prstGeom prst="rect">
            <a:avLst/>
          </a:prstGeom>
        </p:spPr>
        <p:txBody>
          <a:bodyPr wrap="square">
            <a:spAutoFit/>
          </a:bodyPr>
          <a:lstStyle/>
          <a:p>
            <a:pPr marR="0" lvl="0" algn="just">
              <a:lnSpc>
                <a:spcPct val="150000"/>
              </a:lnSpc>
            </a:pP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Tuyến</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Park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tả</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đầu</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tiên</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ệnh</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sinh</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xe</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rò</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có</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NHIỄM TRÙNG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môn</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những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(anal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glands- Chiari 1878),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đổ</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(crypts of Morgagni</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ót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bởi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tầng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highlight>
                  <a:srgbClr val="FFFF00"/>
                </a:highlight>
                <a:latin typeface="Times New Roman" panose="02020603050405020304" pitchFamily="18" charset="0"/>
                <a:ea typeface="Calibri" panose="020F0502020204030204" pitchFamily="34" charset="0"/>
                <a:cs typeface="Times New Roman" panose="02020603050405020304" pitchFamily="18" charset="0"/>
              </a:rPr>
              <a:t>sừng</a:t>
            </a:r>
            <a:r>
              <a:rPr lang="en-US" sz="1200" dirty="0" smtClean="0">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highlight>
                  <a:srgbClr val="FFFF00"/>
                </a:highlight>
                <a:latin typeface="Times New Roman" panose="02020603050405020304" pitchFamily="18" charset="0"/>
                <a:ea typeface="Calibri" panose="020F0502020204030204" pitchFamily="34" charset="0"/>
                <a:cs typeface="Times New Roman" panose="02020603050405020304" pitchFamily="18" charset="0"/>
              </a:rPr>
              <a:t>hóa</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Có</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sz="1200" dirty="0">
                <a:latin typeface="Times New Roman" panose="02020603050405020304" pitchFamily="18" charset="0"/>
                <a:ea typeface="Calibri" panose="020F0502020204030204" pitchFamily="34" charset="0"/>
                <a:cs typeface="Times New Roman" panose="02020603050405020304" pitchFamily="18" charset="0"/>
              </a:rPr>
              <a:t> ½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số</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này</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tập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sau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HM (4-12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xe</a:t>
            </a:r>
            <a:r>
              <a:rPr lang="en-US" sz="1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vị</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trí</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này</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17C14C53-D264-42DB-9B29-3746987A5C85}"/>
              </a:ext>
            </a:extLst>
          </p:cNvPr>
          <p:cNvPicPr>
            <a:picLocks noChangeAspect="1"/>
          </p:cNvPicPr>
          <p:nvPr/>
        </p:nvPicPr>
        <p:blipFill>
          <a:blip r:embed="rId3"/>
          <a:stretch>
            <a:fillRect/>
          </a:stretch>
        </p:blipFill>
        <p:spPr>
          <a:xfrm>
            <a:off x="4669346" y="1563618"/>
            <a:ext cx="4311822" cy="2808332"/>
          </a:xfrm>
          <a:prstGeom prst="rect">
            <a:avLst/>
          </a:prstGeom>
        </p:spPr>
      </p:pic>
      <p:sp>
        <p:nvSpPr>
          <p:cNvPr id="4" name="TextBox 3"/>
          <p:cNvSpPr txBox="1"/>
          <p:nvPr/>
        </p:nvSpPr>
        <p:spPr>
          <a:xfrm>
            <a:off x="201651" y="4317584"/>
            <a:ext cx="3999813" cy="276999"/>
          </a:xfrm>
          <a:prstGeom prst="rect">
            <a:avLst/>
          </a:prstGeom>
          <a:noFill/>
        </p:spPr>
        <p:txBody>
          <a:bodyPr wrap="none" rtlCol="0">
            <a:spAutoFit/>
          </a:bodyPr>
          <a:lstStyle/>
          <a:p>
            <a:r>
              <a:rPr lang="vi-VN" sz="12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 Đa số áp xe hậu môn khám được ở cửa sau hậu môn (3h-9h</a:t>
            </a:r>
            <a:r>
              <a:rPr lang="vi-VN" sz="1200" dirty="0"/>
              <a:t>)</a:t>
            </a:r>
            <a:endParaRPr lang="en-SG" sz="1200" dirty="0"/>
          </a:p>
        </p:txBody>
      </p:sp>
      <p:sp>
        <p:nvSpPr>
          <p:cNvPr id="5" name="TextBox 4"/>
          <p:cNvSpPr txBox="1"/>
          <p:nvPr/>
        </p:nvSpPr>
        <p:spPr>
          <a:xfrm>
            <a:off x="4624705" y="104895"/>
            <a:ext cx="4031173" cy="1569660"/>
          </a:xfrm>
          <a:prstGeom prst="rect">
            <a:avLst/>
          </a:prstGeom>
          <a:noFill/>
        </p:spPr>
        <p:txBody>
          <a:bodyPr wrap="square" rtlCol="0">
            <a:spAutoFit/>
          </a:bodyPr>
          <a:lstStyle/>
          <a:p>
            <a:r>
              <a:rPr lang="vi-VN" sz="1200" dirty="0">
                <a:solidFill>
                  <a:srgbClr val="FF0000"/>
                </a:solidFill>
                <a:latin typeface="Times New Roman" panose="02020603050405020304" pitchFamily="18" charset="0"/>
                <a:cs typeface="Times New Roman" panose="02020603050405020304" pitchFamily="18" charset="0"/>
              </a:rPr>
              <a:t>4 đường quan trọng:</a:t>
            </a:r>
          </a:p>
          <a:p>
            <a:r>
              <a:rPr lang="vi-VN" sz="1200" dirty="0">
                <a:solidFill>
                  <a:srgbClr val="FF0000"/>
                </a:solidFill>
                <a:latin typeface="Times New Roman" panose="02020603050405020304" pitchFamily="18" charset="0"/>
                <a:cs typeface="Times New Roman" panose="02020603050405020304" pitchFamily="18" charset="0"/>
              </a:rPr>
              <a:t>1, Đường bờ da hậu môn</a:t>
            </a:r>
          </a:p>
          <a:p>
            <a:r>
              <a:rPr lang="vi-VN" sz="1200" dirty="0">
                <a:solidFill>
                  <a:srgbClr val="FF0000"/>
                </a:solidFill>
                <a:latin typeface="Times New Roman" panose="02020603050405020304" pitchFamily="18" charset="0"/>
                <a:cs typeface="Times New Roman" panose="02020603050405020304" pitchFamily="18" charset="0"/>
              </a:rPr>
              <a:t>2, Đường trắng: giữa cơ thắt ngoài và cơ thắt </a:t>
            </a:r>
            <a:r>
              <a:rPr lang="vi-VN" sz="1200" dirty="0" smtClean="0">
                <a:solidFill>
                  <a:srgbClr val="FF0000"/>
                </a:solidFill>
                <a:latin typeface="Times New Roman" panose="02020603050405020304" pitchFamily="18" charset="0"/>
                <a:cs typeface="Times New Roman" panose="02020603050405020304" pitchFamily="18" charset="0"/>
              </a:rPr>
              <a:t>tr</a:t>
            </a:r>
            <a:r>
              <a:rPr lang="en-SG" sz="1200" dirty="0" smtClean="0">
                <a:solidFill>
                  <a:srgbClr val="FF0000"/>
                </a:solidFill>
                <a:latin typeface="Times New Roman" panose="02020603050405020304" pitchFamily="18" charset="0"/>
                <a:cs typeface="Times New Roman" panose="02020603050405020304" pitchFamily="18" charset="0"/>
              </a:rPr>
              <a:t>o</a:t>
            </a:r>
            <a:r>
              <a:rPr lang="vi-VN" sz="1200" dirty="0" smtClean="0">
                <a:solidFill>
                  <a:srgbClr val="FF0000"/>
                </a:solidFill>
                <a:latin typeface="Times New Roman" panose="02020603050405020304" pitchFamily="18" charset="0"/>
                <a:cs typeface="Times New Roman" panose="02020603050405020304" pitchFamily="18" charset="0"/>
              </a:rPr>
              <a:t>ng</a:t>
            </a:r>
            <a:r>
              <a:rPr lang="vi-VN" sz="1200" dirty="0">
                <a:solidFill>
                  <a:srgbClr val="FF0000"/>
                </a:solidFill>
                <a:latin typeface="Times New Roman" panose="02020603050405020304" pitchFamily="18" charset="0"/>
                <a:cs typeface="Times New Roman" panose="02020603050405020304" pitchFamily="18" charset="0"/>
              </a:rPr>
              <a:t>, đường này rất dễ khám, đi vào </a:t>
            </a:r>
            <a:r>
              <a:rPr lang="vi-VN" sz="1200" dirty="0" smtClean="0">
                <a:solidFill>
                  <a:srgbClr val="FF0000"/>
                </a:solidFill>
                <a:latin typeface="Times New Roman" panose="02020603050405020304" pitchFamily="18" charset="0"/>
                <a:cs typeface="Times New Roman" panose="02020603050405020304" pitchFamily="18" charset="0"/>
              </a:rPr>
              <a:t>3-5mm,</a:t>
            </a:r>
            <a:r>
              <a:rPr lang="en-SG" sz="1200" dirty="0" smtClean="0">
                <a:solidFill>
                  <a:srgbClr val="FF0000"/>
                </a:solidFill>
                <a:latin typeface="Times New Roman" panose="02020603050405020304" pitchFamily="18" charset="0"/>
                <a:cs typeface="Times New Roman" panose="02020603050405020304" pitchFamily="18" charset="0"/>
              </a:rPr>
              <a:t> </a:t>
            </a:r>
            <a:r>
              <a:rPr lang="vi-VN" sz="1200" dirty="0" smtClean="0">
                <a:solidFill>
                  <a:srgbClr val="FF0000"/>
                </a:solidFill>
                <a:latin typeface="Times New Roman" panose="02020603050405020304" pitchFamily="18" charset="0"/>
                <a:cs typeface="Times New Roman" panose="02020603050405020304" pitchFamily="18" charset="0"/>
              </a:rPr>
              <a:t>có gờ</a:t>
            </a:r>
            <a:endParaRPr lang="vi-VN" sz="1200" dirty="0">
              <a:solidFill>
                <a:srgbClr val="FF0000"/>
              </a:solidFill>
              <a:latin typeface="Times New Roman" panose="02020603050405020304" pitchFamily="18" charset="0"/>
              <a:cs typeface="Times New Roman" panose="02020603050405020304" pitchFamily="18" charset="0"/>
            </a:endParaRPr>
          </a:p>
          <a:p>
            <a:r>
              <a:rPr lang="vi-VN" sz="1200" dirty="0">
                <a:solidFill>
                  <a:srgbClr val="FF0000"/>
                </a:solidFill>
                <a:latin typeface="Times New Roman" panose="02020603050405020304" pitchFamily="18" charset="0"/>
                <a:cs typeface="Times New Roman" panose="02020603050405020304" pitchFamily="18" charset="0"/>
              </a:rPr>
              <a:t>3, Đường lược: </a:t>
            </a:r>
            <a:r>
              <a:rPr lang="vi-VN" sz="1200" dirty="0" smtClean="0">
                <a:solidFill>
                  <a:srgbClr val="FF0000"/>
                </a:solidFill>
                <a:latin typeface="Times New Roman" panose="02020603050405020304" pitchFamily="18" charset="0"/>
                <a:cs typeface="Times New Roman" panose="02020603050405020304" pitchFamily="18" charset="0"/>
              </a:rPr>
              <a:t>đi </a:t>
            </a:r>
            <a:r>
              <a:rPr lang="vi-VN" sz="1200" dirty="0">
                <a:solidFill>
                  <a:srgbClr val="FF0000"/>
                </a:solidFill>
                <a:latin typeface="Times New Roman" panose="02020603050405020304" pitchFamily="18" charset="0"/>
                <a:cs typeface="Times New Roman" panose="02020603050405020304" pitchFamily="18" charset="0"/>
              </a:rPr>
              <a:t>thẳng lên đường trắng 1,5 - 2cm cách bờ hậu môn, có bờ gồ ghề.</a:t>
            </a:r>
          </a:p>
          <a:p>
            <a:r>
              <a:rPr lang="vi-VN" sz="1200" dirty="0">
                <a:solidFill>
                  <a:srgbClr val="FF0000"/>
                </a:solidFill>
                <a:latin typeface="Times New Roman" panose="02020603050405020304" pitchFamily="18" charset="0"/>
                <a:cs typeface="Times New Roman" panose="02020603050405020304" pitchFamily="18" charset="0"/>
              </a:rPr>
              <a:t>4, Vòng hậu môn trực tràng: đây là một đường tưởng </a:t>
            </a:r>
            <a:r>
              <a:rPr lang="vi-VN" sz="1200" dirty="0" smtClean="0">
                <a:solidFill>
                  <a:srgbClr val="FF0000"/>
                </a:solidFill>
                <a:latin typeface="Times New Roman" panose="02020603050405020304" pitchFamily="18" charset="0"/>
                <a:cs typeface="Times New Roman" panose="02020603050405020304" pitchFamily="18" charset="0"/>
              </a:rPr>
              <a:t>tượng</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là</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mốc</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đầu</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tiên</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của</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cơ</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nâng</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hậu</a:t>
            </a:r>
            <a:r>
              <a:rPr lang="en-SG" sz="1200" dirty="0" smtClean="0">
                <a:solidFill>
                  <a:srgbClr val="FF0000"/>
                </a:solidFill>
                <a:latin typeface="Times New Roman" panose="02020603050405020304" pitchFamily="18" charset="0"/>
                <a:cs typeface="Times New Roman" panose="02020603050405020304" pitchFamily="18" charset="0"/>
              </a:rPr>
              <a:t> </a:t>
            </a:r>
            <a:r>
              <a:rPr lang="en-SG" sz="1200" dirty="0" err="1" smtClean="0">
                <a:solidFill>
                  <a:srgbClr val="FF0000"/>
                </a:solidFill>
                <a:latin typeface="Times New Roman" panose="02020603050405020304" pitchFamily="18" charset="0"/>
                <a:cs typeface="Times New Roman" panose="02020603050405020304" pitchFamily="18" charset="0"/>
              </a:rPr>
              <a:t>môn</a:t>
            </a:r>
            <a:r>
              <a:rPr lang="en-SG" sz="1200" dirty="0" smtClean="0">
                <a:solidFill>
                  <a:srgbClr val="FF0000"/>
                </a:solidFill>
                <a:latin typeface="Times New Roman" panose="02020603050405020304" pitchFamily="18" charset="0"/>
                <a:cs typeface="Times New Roman" panose="02020603050405020304" pitchFamily="18" charset="0"/>
              </a:rPr>
              <a:t>.</a:t>
            </a:r>
            <a:endParaRPr lang="en-SG" sz="1200"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860032" y="4686916"/>
            <a:ext cx="3011337"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Trĩ</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cơ</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chế</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bệnh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sinh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là</a:t>
            </a:r>
            <a:r>
              <a:rPr lang="en-SG" sz="1300" dirty="0" smtClean="0">
                <a:solidFill>
                  <a:srgbClr val="FF0000"/>
                </a:solidFill>
                <a:latin typeface="Times New Roman" panose="02020603050405020304" pitchFamily="18" charset="0"/>
                <a:cs typeface="Times New Roman" panose="02020603050405020304" pitchFamily="18" charset="0"/>
              </a:rPr>
              <a:t> ở </a:t>
            </a:r>
            <a:r>
              <a:rPr lang="en-SG" sz="1300" dirty="0" err="1" smtClean="0">
                <a:solidFill>
                  <a:srgbClr val="FF0000"/>
                </a:solidFill>
                <a:latin typeface="Times New Roman" panose="02020603050405020304" pitchFamily="18" charset="0"/>
                <a:cs typeface="Times New Roman" panose="02020603050405020304" pitchFamily="18" charset="0"/>
              </a:rPr>
              <a:t>ngay</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đường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lược</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66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smtClean="0"/>
              <a:t>học</a:t>
            </a:r>
            <a:endParaRPr lang="ko-KR" altLang="en-US" b="1" dirty="0"/>
          </a:p>
        </p:txBody>
      </p:sp>
      <p:sp>
        <p:nvSpPr>
          <p:cNvPr id="3" name="Text Placeholder 2"/>
          <p:cNvSpPr>
            <a:spLocks noGrp="1"/>
          </p:cNvSpPr>
          <p:nvPr>
            <p:ph type="body" sz="quarter" idx="11"/>
          </p:nvPr>
        </p:nvSpPr>
        <p:spPr/>
        <p:txBody>
          <a:bodyPr/>
          <a:lstStyle/>
          <a:p>
            <a:r>
              <a:rPr lang="en-GB" sz="1600" b="1" dirty="0" err="1" smtClean="0"/>
              <a:t>Cơ</a:t>
            </a:r>
            <a:r>
              <a:rPr lang="en-GB" sz="1600" b="1" dirty="0" smtClean="0"/>
              <a:t> </a:t>
            </a:r>
            <a:r>
              <a:rPr lang="en-GB" sz="1600" b="1" dirty="0" err="1" smtClean="0"/>
              <a:t>thắt</a:t>
            </a:r>
            <a:r>
              <a:rPr lang="en-GB" sz="1600" b="1" dirty="0" smtClean="0"/>
              <a:t> </a:t>
            </a:r>
            <a:r>
              <a:rPr lang="en-GB" sz="1600" b="1" dirty="0" err="1" smtClean="0"/>
              <a:t>hậu</a:t>
            </a:r>
            <a:r>
              <a:rPr lang="en-GB" sz="1600" b="1" dirty="0" smtClean="0"/>
              <a:t> </a:t>
            </a:r>
            <a:r>
              <a:rPr lang="en-GB" sz="1600" b="1" dirty="0" err="1" smtClean="0"/>
              <a:t>môn</a:t>
            </a:r>
            <a:endParaRPr lang="en-US" sz="1600" b="1" dirty="0"/>
          </a:p>
        </p:txBody>
      </p:sp>
      <p:sp>
        <p:nvSpPr>
          <p:cNvPr id="4" name="Rectangle 3"/>
          <p:cNvSpPr/>
          <p:nvPr/>
        </p:nvSpPr>
        <p:spPr>
          <a:xfrm>
            <a:off x="323528" y="1419622"/>
            <a:ext cx="4104456" cy="2677656"/>
          </a:xfrm>
          <a:prstGeom prst="rect">
            <a:avLst/>
          </a:prstGeom>
        </p:spPr>
        <p:txBody>
          <a:bodyPr wrap="square">
            <a:spAutoFit/>
          </a:bodyPr>
          <a:lstStyle/>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b="1" dirty="0"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L</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à</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tiếp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nối</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lớp</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vòng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bắt</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đầu</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từ</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chỗ</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vòng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hậu</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môn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GB" sz="1400" dirty="0" smtClean="0">
                <a:latin typeface="Times New Roman" panose="02020603050405020304" pitchFamily="18" charset="0"/>
                <a:ea typeface="Calibri" panose="020F0502020204030204" pitchFamily="34" charset="0"/>
                <a:cs typeface="Times New Roman" panose="02020603050405020304" pitchFamily="18" charset="0"/>
              </a:rPr>
              <a:t>K</a:t>
            </a:r>
            <a:r>
              <a:rPr lang="vi-VN" sz="1400" dirty="0" smtClean="0">
                <a:latin typeface="Times New Roman" panose="02020603050405020304" pitchFamily="18" charset="0"/>
                <a:ea typeface="Calibri" panose="020F0502020204030204" pitchFamily="34" charset="0"/>
                <a:cs typeface="Times New Roman" panose="02020603050405020304" pitchFamily="18" charset="0"/>
              </a:rPr>
              <a:t>éo </a:t>
            </a:r>
            <a:r>
              <a:rPr lang="vi-VN" sz="1400" dirty="0">
                <a:latin typeface="Times New Roman" panose="02020603050405020304" pitchFamily="18" charset="0"/>
                <a:ea typeface="Calibri" panose="020F0502020204030204" pitchFamily="34" charset="0"/>
                <a:cs typeface="Times New Roman" panose="02020603050405020304" pitchFamily="18" charset="0"/>
              </a:rPr>
              <a:t>dài xuống bên dưới và dầy lên một cách rõ ràng</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Có</a:t>
            </a:r>
            <a:r>
              <a:rPr lang="en-US" sz="14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trương</a:t>
            </a:r>
            <a:r>
              <a:rPr lang="en-US" sz="14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lực</a:t>
            </a:r>
            <a:r>
              <a:rPr lang="en-US" sz="14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lúc</a:t>
            </a:r>
            <a:r>
              <a:rPr lang="en-US" sz="14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nghỉ</a:t>
            </a:r>
            <a:r>
              <a:rPr lang="en-US" sz="1400"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p>
          <a:p>
            <a:pPr marR="0" lvl="0" algn="just">
              <a:lnSpc>
                <a:spcPct val="150000"/>
              </a:lnSpc>
            </a:pPr>
            <a:r>
              <a:rPr lang="en-US" sz="1400" b="1" dirty="0" err="1"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400" b="1" dirty="0"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400" b="1" dirty="0"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ngoài</a:t>
            </a:r>
            <a:r>
              <a:rPr lang="en-US" sz="1400" b="1" dirty="0"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400" b="1" dirty="0"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400" b="1" dirty="0" smtClean="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Là</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cơ</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vân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400" dirty="0" smtClean="0">
                <a:latin typeface="Times New Roman" panose="02020603050405020304" pitchFamily="18" charset="0"/>
                <a:ea typeface="Calibri" panose="020F0502020204030204" pitchFamily="34" charset="0"/>
                <a:cs typeface="Times New Roman" panose="02020603050405020304" pitchFamily="18" charset="0"/>
              </a:rPr>
              <a:t>3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smtClean="0">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400" dirty="0">
                <a:latin typeface="Times New Roman" panose="02020603050405020304" pitchFamily="18" charset="0"/>
                <a:ea typeface="Calibri" panose="020F0502020204030204" pitchFamily="34" charset="0"/>
                <a:cs typeface="Times New Roman" panose="02020603050405020304" pitchFamily="18" charset="0"/>
              </a:rPr>
              <a:t> da,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endParaRPr lang="en-US" sz="1400" dirty="0" smtClean="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2" name="Picture 4" descr="Những hiểu biết về bệnh trĩ - Phần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31590"/>
            <a:ext cx="4314667" cy="359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46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smtClean="0"/>
              <a:t>học</a:t>
            </a:r>
            <a:endParaRPr lang="ko-KR" altLang="en-US" b="1" dirty="0"/>
          </a:p>
        </p:txBody>
      </p:sp>
      <p:sp>
        <p:nvSpPr>
          <p:cNvPr id="3" name="Text Placeholder 2"/>
          <p:cNvSpPr>
            <a:spLocks noGrp="1"/>
          </p:cNvSpPr>
          <p:nvPr>
            <p:ph type="body" sz="quarter" idx="11"/>
          </p:nvPr>
        </p:nvSpPr>
        <p:spPr/>
        <p:txBody>
          <a:bodyPr/>
          <a:lstStyle/>
          <a:p>
            <a:r>
              <a:rPr lang="en-GB" sz="1600" b="1" dirty="0" err="1" smtClean="0"/>
              <a:t>Các</a:t>
            </a:r>
            <a:r>
              <a:rPr lang="en-GB" sz="1600" b="1" dirty="0" smtClean="0"/>
              <a:t> </a:t>
            </a:r>
            <a:r>
              <a:rPr lang="en-GB" sz="1600" b="1" dirty="0" err="1" smtClean="0"/>
              <a:t>khoang</a:t>
            </a:r>
            <a:r>
              <a:rPr lang="en-GB" sz="1600" b="1" dirty="0" smtClean="0"/>
              <a:t> </a:t>
            </a:r>
            <a:r>
              <a:rPr lang="en-GB" sz="1600" b="1" dirty="0" err="1" smtClean="0"/>
              <a:t>hậu</a:t>
            </a:r>
            <a:r>
              <a:rPr lang="en-GB" sz="1600" b="1" dirty="0" smtClean="0"/>
              <a:t> </a:t>
            </a:r>
            <a:r>
              <a:rPr lang="en-GB" sz="1600" b="1" dirty="0" err="1" smtClean="0"/>
              <a:t>môn</a:t>
            </a:r>
            <a:endParaRPr lang="en-US" sz="1600" b="1" dirty="0"/>
          </a:p>
        </p:txBody>
      </p:sp>
      <p:sp>
        <p:nvSpPr>
          <p:cNvPr id="4" name="Rectangle 2"/>
          <p:cNvSpPr>
            <a:spLocks noChangeArrowheads="1"/>
          </p:cNvSpPr>
          <p:nvPr/>
        </p:nvSpPr>
        <p:spPr bwMode="auto">
          <a:xfrm>
            <a:off x="2051720" y="1263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6"/>
          <p:cNvGrpSpPr/>
          <p:nvPr/>
        </p:nvGrpSpPr>
        <p:grpSpPr>
          <a:xfrm>
            <a:off x="3815243" y="1021763"/>
            <a:ext cx="5292080" cy="3503240"/>
            <a:chOff x="5998786" y="1788975"/>
            <a:chExt cx="6877467" cy="4263887"/>
          </a:xfrm>
        </p:grpSpPr>
        <p:pic>
          <p:nvPicPr>
            <p:cNvPr id="8" name="Picture 7"/>
            <p:cNvPicPr>
              <a:picLocks noChangeAspect="1"/>
            </p:cNvPicPr>
            <p:nvPr/>
          </p:nvPicPr>
          <p:blipFill>
            <a:blip r:embed="rId3"/>
            <a:stretch>
              <a:fillRect/>
            </a:stretch>
          </p:blipFill>
          <p:spPr>
            <a:xfrm>
              <a:off x="5998786" y="1788975"/>
              <a:ext cx="5637582" cy="4263887"/>
            </a:xfrm>
            <a:prstGeom prst="rect">
              <a:avLst/>
            </a:prstGeom>
          </p:spPr>
        </p:pic>
        <p:sp>
          <p:nvSpPr>
            <p:cNvPr id="9" name="TextBox 8"/>
            <p:cNvSpPr txBox="1"/>
            <p:nvPr/>
          </p:nvSpPr>
          <p:spPr>
            <a:xfrm>
              <a:off x="10096980" y="2832651"/>
              <a:ext cx="1802226" cy="337143"/>
            </a:xfrm>
            <a:prstGeom prst="rect">
              <a:avLst/>
            </a:prstGeom>
            <a:solidFill>
              <a:srgbClr val="FFFF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smtClean="0">
                  <a:ln>
                    <a:noFill/>
                  </a:ln>
                  <a:solidFill>
                    <a:srgbClr val="514843"/>
                  </a:solidFill>
                  <a:effectLst/>
                  <a:uLnTx/>
                  <a:uFillTx/>
                  <a:latin typeface="Euphemia"/>
                </a:rPr>
                <a:t>Sau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trực</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tràng</a:t>
              </a:r>
              <a:endParaRPr kumimoji="0" lang="en-US" sz="1200" b="0" i="0" u="none" strike="noStrike" kern="0" cap="none" spc="0" normalizeH="0" baseline="0" noProof="0" dirty="0" smtClean="0">
                <a:ln>
                  <a:noFill/>
                </a:ln>
                <a:solidFill>
                  <a:srgbClr val="514843"/>
                </a:solidFill>
                <a:effectLst/>
                <a:uLnTx/>
                <a:uFillTx/>
                <a:latin typeface="Euphemia"/>
              </a:endParaRPr>
            </a:p>
          </p:txBody>
        </p:sp>
        <p:sp>
          <p:nvSpPr>
            <p:cNvPr id="10" name="TextBox 9"/>
            <p:cNvSpPr txBox="1"/>
            <p:nvPr/>
          </p:nvSpPr>
          <p:spPr>
            <a:xfrm>
              <a:off x="10111548" y="3696881"/>
              <a:ext cx="1802226" cy="337143"/>
            </a:xfrm>
            <a:prstGeom prst="rect">
              <a:avLst/>
            </a:prstGeom>
            <a:solidFill>
              <a:srgbClr val="00B05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smtClean="0">
                  <a:ln>
                    <a:noFill/>
                  </a:ln>
                  <a:solidFill>
                    <a:srgbClr val="514843"/>
                  </a:solidFill>
                  <a:effectLst/>
                  <a:uLnTx/>
                  <a:uFillTx/>
                  <a:latin typeface="Euphemia"/>
                </a:rPr>
                <a:t>Trên</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cơ</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nâng</a:t>
              </a:r>
              <a:endParaRPr kumimoji="0" lang="en-US" sz="1200" b="0" i="0" u="none" strike="noStrike" kern="0" cap="none" spc="0" normalizeH="0" baseline="0" noProof="0" dirty="0" smtClean="0">
                <a:ln>
                  <a:noFill/>
                </a:ln>
                <a:solidFill>
                  <a:srgbClr val="514843"/>
                </a:solidFill>
                <a:effectLst/>
                <a:uLnTx/>
                <a:uFillTx/>
                <a:latin typeface="Euphemia"/>
              </a:endParaRPr>
            </a:p>
          </p:txBody>
        </p:sp>
        <p:sp>
          <p:nvSpPr>
            <p:cNvPr id="11" name="TextBox 10"/>
            <p:cNvSpPr txBox="1"/>
            <p:nvPr/>
          </p:nvSpPr>
          <p:spPr>
            <a:xfrm>
              <a:off x="10111548" y="4122005"/>
              <a:ext cx="2573665" cy="337143"/>
            </a:xfrm>
            <a:prstGeom prst="rect">
              <a:avLst/>
            </a:prstGeom>
            <a:solidFill>
              <a:srgbClr val="00B0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smtClean="0">
                  <a:ln>
                    <a:noFill/>
                  </a:ln>
                  <a:solidFill>
                    <a:srgbClr val="514843"/>
                  </a:solidFill>
                  <a:effectLst/>
                  <a:uLnTx/>
                  <a:uFillTx/>
                  <a:latin typeface="Euphemia"/>
                </a:rPr>
                <a:t>Khoang</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sau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hậu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môn</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sâu</a:t>
              </a:r>
              <a:endParaRPr kumimoji="0" lang="en-US" sz="1200" b="0" i="0" u="none" strike="noStrike" kern="0" cap="none" spc="0" normalizeH="0" baseline="0" noProof="0" dirty="0" smtClean="0">
                <a:ln>
                  <a:noFill/>
                </a:ln>
                <a:solidFill>
                  <a:srgbClr val="514843"/>
                </a:solidFill>
                <a:effectLst/>
                <a:uLnTx/>
                <a:uFillTx/>
                <a:latin typeface="Euphemia"/>
              </a:endParaRPr>
            </a:p>
          </p:txBody>
        </p:sp>
        <p:sp>
          <p:nvSpPr>
            <p:cNvPr id="12" name="TextBox 11"/>
            <p:cNvSpPr txBox="1"/>
            <p:nvPr/>
          </p:nvSpPr>
          <p:spPr>
            <a:xfrm>
              <a:off x="10111549" y="4561110"/>
              <a:ext cx="2764704" cy="337143"/>
            </a:xfrm>
            <a:prstGeom prst="rect">
              <a:avLst/>
            </a:prstGeom>
            <a:solidFill>
              <a:srgbClr val="514843">
                <a:lumMod val="60000"/>
                <a:lumOff val="4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smtClean="0">
                  <a:ln>
                    <a:noFill/>
                  </a:ln>
                  <a:solidFill>
                    <a:srgbClr val="514843"/>
                  </a:solidFill>
                  <a:effectLst/>
                  <a:uLnTx/>
                  <a:uFillTx/>
                  <a:latin typeface="Euphemia"/>
                </a:rPr>
                <a:t>Khoang</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sau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hậu</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môn</a:t>
              </a:r>
              <a:r>
                <a:rPr kumimoji="0" lang="en-GB" sz="1200" b="0" i="0" u="none" strike="noStrike" kern="0" cap="none" spc="0" normalizeH="0" baseline="0" noProof="0" dirty="0" smtClean="0">
                  <a:ln>
                    <a:noFill/>
                  </a:ln>
                  <a:solidFill>
                    <a:srgbClr val="514843"/>
                  </a:solidFill>
                  <a:effectLst/>
                  <a:uLnTx/>
                  <a:uFillTx/>
                  <a:latin typeface="Euphemia"/>
                </a:rPr>
                <a:t> </a:t>
              </a:r>
              <a:r>
                <a:rPr kumimoji="0" lang="en-GB" sz="1200" b="0" i="0" u="none" strike="noStrike" kern="0" cap="none" spc="0" normalizeH="0" baseline="0" noProof="0" dirty="0" err="1" smtClean="0">
                  <a:ln>
                    <a:noFill/>
                  </a:ln>
                  <a:solidFill>
                    <a:srgbClr val="514843"/>
                  </a:solidFill>
                  <a:effectLst/>
                  <a:uLnTx/>
                  <a:uFillTx/>
                  <a:latin typeface="Euphemia"/>
                </a:rPr>
                <a:t>nông</a:t>
              </a:r>
              <a:endParaRPr kumimoji="0" lang="en-US" sz="1200" b="0" i="0" u="none" strike="noStrike" kern="0" cap="none" spc="0" normalizeH="0" baseline="0" noProof="0" dirty="0" smtClean="0">
                <a:ln>
                  <a:noFill/>
                </a:ln>
                <a:solidFill>
                  <a:srgbClr val="514843"/>
                </a:solidFill>
                <a:effectLst/>
                <a:uLnTx/>
                <a:uFillTx/>
                <a:latin typeface="Euphemia"/>
              </a:endParaRPr>
            </a:p>
          </p:txBody>
        </p:sp>
      </p:grpSp>
      <p:graphicFrame>
        <p:nvGraphicFramePr>
          <p:cNvPr id="5" name="Object 4"/>
          <p:cNvGraphicFramePr>
            <a:graphicFrameLocks noChangeAspect="1"/>
          </p:cNvGraphicFramePr>
          <p:nvPr>
            <p:extLst>
              <p:ext uri="{D42A27DB-BD31-4B8C-83A1-F6EECF244321}">
                <p14:modId xmlns:p14="http://schemas.microsoft.com/office/powerpoint/2010/main" val="3127499943"/>
              </p:ext>
            </p:extLst>
          </p:nvPr>
        </p:nvGraphicFramePr>
        <p:xfrm>
          <a:off x="169463" y="1588402"/>
          <a:ext cx="4402537" cy="3106085"/>
        </p:xfrm>
        <a:graphic>
          <a:graphicData uri="http://schemas.openxmlformats.org/presentationml/2006/ole">
            <mc:AlternateContent xmlns:mc="http://schemas.openxmlformats.org/markup-compatibility/2006">
              <mc:Choice xmlns:v="urn:schemas-microsoft-com:vml" Requires="v">
                <p:oleObj spid="_x0000_s3228" name="Bitmap Image" r:id="rId4" imgW="4902452" imgH="3454578" progId="Paint.Picture">
                  <p:embed/>
                </p:oleObj>
              </mc:Choice>
              <mc:Fallback>
                <p:oleObj name="Bitmap Image" r:id="rId4" imgW="4902452" imgH="3454578"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463" y="1588402"/>
                        <a:ext cx="4402537" cy="3106085"/>
                      </a:xfrm>
                      <a:prstGeom prst="rect">
                        <a:avLst/>
                      </a:prstGeom>
                      <a:noFill/>
                    </p:spPr>
                  </p:pic>
                </p:oleObj>
              </mc:Fallback>
            </mc:AlternateContent>
          </a:graphicData>
        </a:graphic>
      </p:graphicFrame>
      <p:sp>
        <p:nvSpPr>
          <p:cNvPr id="6" name="TextBox 5"/>
          <p:cNvSpPr txBox="1"/>
          <p:nvPr/>
        </p:nvSpPr>
        <p:spPr>
          <a:xfrm>
            <a:off x="162437" y="733731"/>
            <a:ext cx="4039888" cy="892552"/>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Mặt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phẳng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trán</a:t>
            </a:r>
            <a:endParaRPr lang="en-SG" sz="1300" dirty="0" smtClean="0">
              <a:solidFill>
                <a:srgbClr val="FF0000"/>
              </a:solidFill>
              <a:latin typeface="Times New Roman" panose="02020603050405020304" pitchFamily="18" charset="0"/>
              <a:cs typeface="Times New Roman" panose="02020603050405020304" pitchFamily="18" charset="0"/>
            </a:endParaRPr>
          </a:p>
          <a:p>
            <a:pPr marL="285750" indent="-285750">
              <a:buFontTx/>
              <a:buChar char="-"/>
            </a:pPr>
            <a:r>
              <a:rPr lang="en-SG" sz="1300" dirty="0" err="1" smtClean="0">
                <a:solidFill>
                  <a:srgbClr val="FF0000"/>
                </a:solidFill>
                <a:latin typeface="Times New Roman" panose="02020603050405020304" pitchFamily="18" charset="0"/>
                <a:cs typeface="Times New Roman" panose="02020603050405020304" pitchFamily="18" charset="0"/>
              </a:rPr>
              <a:t>Khoang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quanh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hậu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môn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là</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khoang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nông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nhất</a:t>
            </a:r>
            <a:endParaRPr lang="en-SG" sz="1300" dirty="0" smtClean="0">
              <a:solidFill>
                <a:srgbClr val="FF0000"/>
              </a:solidFill>
              <a:latin typeface="Times New Roman" panose="02020603050405020304" pitchFamily="18" charset="0"/>
              <a:cs typeface="Times New Roman" panose="02020603050405020304" pitchFamily="18" charset="0"/>
            </a:endParaRPr>
          </a:p>
          <a:p>
            <a:pPr marL="285750" indent="-285750">
              <a:buFontTx/>
              <a:buChar char="-"/>
            </a:pPr>
            <a:r>
              <a:rPr lang="en-SG" sz="1300" dirty="0" err="1" smtClean="0">
                <a:solidFill>
                  <a:srgbClr val="FF0000"/>
                </a:solidFill>
                <a:latin typeface="Times New Roman" panose="02020603050405020304" pitchFamily="18" charset="0"/>
                <a:cs typeface="Times New Roman" panose="02020603050405020304" pitchFamily="18" charset="0"/>
              </a:rPr>
              <a:t>Khoang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ngồi</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hậu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môn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khoang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bự</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nhất</a:t>
            </a:r>
            <a:endParaRPr lang="en-SG" sz="1300" dirty="0" smtClean="0">
              <a:solidFill>
                <a:srgbClr val="FF0000"/>
              </a:solidFill>
              <a:latin typeface="Times New Roman" panose="02020603050405020304" pitchFamily="18" charset="0"/>
              <a:cs typeface="Times New Roman" panose="02020603050405020304" pitchFamily="18" charset="0"/>
            </a:endParaRPr>
          </a:p>
          <a:p>
            <a:pPr marL="285750" indent="-285750">
              <a:buFontTx/>
              <a:buChar char="-"/>
            </a:pPr>
            <a:r>
              <a:rPr lang="en-SG" sz="1300" dirty="0" err="1" smtClean="0">
                <a:solidFill>
                  <a:srgbClr val="FF0000"/>
                </a:solidFill>
                <a:latin typeface="Times New Roman" panose="02020603050405020304" pitchFamily="18" charset="0"/>
                <a:cs typeface="Times New Roman" panose="02020603050405020304" pitchFamily="18" charset="0"/>
              </a:rPr>
              <a:t>Khoang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gian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cơ</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thắt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giữa</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cơ</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thắt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trong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và</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thắt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ngoài</a:t>
            </a:r>
            <a:endParaRPr lang="en-SG" sz="1300" dirty="0">
              <a:solidFill>
                <a:srgbClr val="FF00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62437" y="4774200"/>
            <a:ext cx="6151043"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Áp</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xe</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khoang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trên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cơ</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nâng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phức</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tạp</a:t>
            </a:r>
            <a:r>
              <a:rPr lang="en-SG" sz="1300" dirty="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vì</a:t>
            </a:r>
            <a:r>
              <a:rPr lang="en-SG" sz="1300" dirty="0" smtClean="0">
                <a:solidFill>
                  <a:srgbClr val="FF0000"/>
                </a:solidFill>
                <a:latin typeface="Times New Roman" panose="02020603050405020304" pitchFamily="18" charset="0"/>
                <a:cs typeface="Times New Roman" panose="02020603050405020304" pitchFamily="18" charset="0"/>
              </a:rPr>
              <a:t> ở </a:t>
            </a:r>
            <a:r>
              <a:rPr lang="en-SG" sz="1300" dirty="0" err="1" smtClean="0">
                <a:solidFill>
                  <a:srgbClr val="FF0000"/>
                </a:solidFill>
                <a:latin typeface="Times New Roman" panose="02020603050405020304" pitchFamily="18" charset="0"/>
                <a:cs typeface="Times New Roman" panose="02020603050405020304" pitchFamily="18" charset="0"/>
              </a:rPr>
              <a:t>rất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sâu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khó</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khám</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khoảng</a:t>
            </a:r>
            <a:r>
              <a:rPr lang="en-SG" sz="1300" dirty="0" smtClean="0">
                <a:solidFill>
                  <a:srgbClr val="FF0000"/>
                </a:solidFill>
                <a:latin typeface="Times New Roman" panose="02020603050405020304" pitchFamily="18" charset="0"/>
                <a:cs typeface="Times New Roman" panose="02020603050405020304" pitchFamily="18" charset="0"/>
              </a:rPr>
              <a:t> 6cm </a:t>
            </a:r>
            <a:r>
              <a:rPr lang="en-SG" sz="1300" dirty="0" err="1" smtClean="0">
                <a:solidFill>
                  <a:srgbClr val="FF0000"/>
                </a:solidFill>
                <a:latin typeface="Times New Roman" panose="02020603050405020304" pitchFamily="18" charset="0"/>
                <a:cs typeface="Times New Roman" panose="02020603050405020304" pitchFamily="18" charset="0"/>
              </a:rPr>
              <a:t>tính</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từ</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hậu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môn</a:t>
            </a:r>
            <a:r>
              <a:rPr lang="en-SG" sz="1300" dirty="0" smtClean="0">
                <a:solidFill>
                  <a:srgbClr val="FF0000"/>
                </a:solidFill>
                <a:latin typeface="Times New Roman" panose="02020603050405020304" pitchFamily="18" charset="0"/>
                <a:cs typeface="Times New Roman" panose="02020603050405020304" pitchFamily="18" charset="0"/>
              </a:rPr>
              <a:t>)</a:t>
            </a:r>
            <a:endParaRPr lang="en-SG" sz="1300"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5531054" y="965979"/>
            <a:ext cx="1564852" cy="292388"/>
          </a:xfrm>
          <a:prstGeom prst="rect">
            <a:avLst/>
          </a:prstGeom>
          <a:noFill/>
        </p:spPr>
        <p:txBody>
          <a:bodyPr wrap="non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Mặt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phẳng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đứng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dọc</a:t>
            </a:r>
            <a:endParaRPr lang="en-SG" sz="1300" dirty="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588224" y="3539163"/>
            <a:ext cx="2555775" cy="1292662"/>
          </a:xfrm>
          <a:prstGeom prst="rect">
            <a:avLst/>
          </a:prstGeom>
          <a:noFill/>
        </p:spPr>
        <p:txBody>
          <a:bodyPr wrap="square" rtlCol="0">
            <a:spAutoFit/>
          </a:bodyPr>
          <a:lstStyle/>
          <a:p>
            <a:r>
              <a:rPr lang="en-SG" sz="1300" dirty="0" err="1" smtClean="0">
                <a:solidFill>
                  <a:srgbClr val="FF0000"/>
                </a:solidFill>
                <a:latin typeface="Times New Roman" panose="02020603050405020304" pitchFamily="18" charset="0"/>
                <a:cs typeface="Times New Roman" panose="02020603050405020304" pitchFamily="18" charset="0"/>
              </a:rPr>
              <a:t>Các</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khoang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này</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giới</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hạn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bởi</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những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dây</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chằng</a:t>
            </a:r>
            <a:r>
              <a:rPr lang="en-SG" sz="1300" dirty="0" smtClean="0">
                <a:solidFill>
                  <a:srgbClr val="FF0000"/>
                </a:solidFill>
                <a:latin typeface="Times New Roman" panose="02020603050405020304" pitchFamily="18" charset="0"/>
                <a:cs typeface="Times New Roman" panose="02020603050405020304" pitchFamily="18" charset="0"/>
              </a:rPr>
              <a:t>: </a:t>
            </a:r>
          </a:p>
          <a:p>
            <a:pPr marL="285750" indent="-285750">
              <a:buFontTx/>
              <a:buChar char="-"/>
            </a:pPr>
            <a:r>
              <a:rPr lang="en-SG" sz="1300" dirty="0" smtClean="0">
                <a:solidFill>
                  <a:srgbClr val="FF0000"/>
                </a:solidFill>
                <a:latin typeface="Times New Roman" panose="02020603050405020304" pitchFamily="18" charset="0"/>
                <a:cs typeface="Times New Roman" panose="02020603050405020304" pitchFamily="18" charset="0"/>
              </a:rPr>
              <a:t>Dc </a:t>
            </a:r>
            <a:r>
              <a:rPr lang="en-SG" sz="1300" dirty="0" err="1" smtClean="0">
                <a:solidFill>
                  <a:srgbClr val="FF0000"/>
                </a:solidFill>
                <a:latin typeface="Times New Roman" panose="02020603050405020304" pitchFamily="18" charset="0"/>
                <a:cs typeface="Times New Roman" panose="02020603050405020304" pitchFamily="18" charset="0"/>
              </a:rPr>
              <a:t>hậu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môn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cụt</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giữa</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khoang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hậu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môn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nông</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và</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sâu</a:t>
            </a:r>
            <a:r>
              <a:rPr lang="en-SG" sz="1300" dirty="0" smtClean="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lang="en-SG" sz="1300" dirty="0" smtClean="0">
                <a:solidFill>
                  <a:srgbClr val="FF0000"/>
                </a:solidFill>
                <a:latin typeface="Times New Roman" panose="02020603050405020304" pitchFamily="18" charset="0"/>
                <a:cs typeface="Times New Roman" panose="02020603050405020304" pitchFamily="18" charset="0"/>
              </a:rPr>
              <a:t>Dc </a:t>
            </a:r>
            <a:r>
              <a:rPr lang="en-SG" sz="1300" dirty="0" err="1" smtClean="0">
                <a:solidFill>
                  <a:srgbClr val="FF0000"/>
                </a:solidFill>
                <a:latin typeface="Times New Roman" panose="02020603050405020304" pitchFamily="18" charset="0"/>
                <a:cs typeface="Times New Roman" panose="02020603050405020304" pitchFamily="18" charset="0"/>
              </a:rPr>
              <a:t>hậu</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môn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trực</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tràng</a:t>
            </a:r>
            <a:endParaRPr lang="en-SG" sz="1300" dirty="0" smtClean="0">
              <a:solidFill>
                <a:srgbClr val="FF0000"/>
              </a:solidFill>
              <a:latin typeface="Times New Roman" panose="02020603050405020304" pitchFamily="18" charset="0"/>
              <a:cs typeface="Times New Roman" panose="02020603050405020304" pitchFamily="18" charset="0"/>
            </a:endParaRPr>
          </a:p>
          <a:p>
            <a:pPr marL="285750" indent="-285750">
              <a:buFontTx/>
              <a:buChar char="-"/>
            </a:pPr>
            <a:r>
              <a:rPr lang="en-SG" sz="1300" dirty="0" smtClean="0">
                <a:solidFill>
                  <a:srgbClr val="FF0000"/>
                </a:solidFill>
                <a:latin typeface="Times New Roman" panose="02020603050405020304" pitchFamily="18" charset="0"/>
                <a:cs typeface="Times New Roman" panose="02020603050405020304" pitchFamily="18" charset="0"/>
              </a:rPr>
              <a:t>Dc </a:t>
            </a:r>
            <a:r>
              <a:rPr lang="en-SG" sz="1300" dirty="0" err="1" smtClean="0">
                <a:solidFill>
                  <a:srgbClr val="FF0000"/>
                </a:solidFill>
                <a:latin typeface="Times New Roman" panose="02020603050405020304" pitchFamily="18" charset="0"/>
                <a:cs typeface="Times New Roman" panose="02020603050405020304" pitchFamily="18" charset="0"/>
              </a:rPr>
              <a:t>trên</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cơ</a:t>
            </a:r>
            <a:r>
              <a:rPr lang="en-SG" sz="1300" dirty="0" smtClean="0">
                <a:solidFill>
                  <a:srgbClr val="FF0000"/>
                </a:solidFill>
                <a:latin typeface="Times New Roman" panose="02020603050405020304" pitchFamily="18" charset="0"/>
                <a:cs typeface="Times New Roman" panose="02020603050405020304" pitchFamily="18" charset="0"/>
              </a:rPr>
              <a:t> </a:t>
            </a:r>
            <a:r>
              <a:rPr lang="en-SG" sz="1300" dirty="0" err="1" smtClean="0">
                <a:solidFill>
                  <a:srgbClr val="FF0000"/>
                </a:solidFill>
                <a:latin typeface="Times New Roman" panose="02020603050405020304" pitchFamily="18" charset="0"/>
                <a:cs typeface="Times New Roman" panose="02020603050405020304" pitchFamily="18" charset="0"/>
              </a:rPr>
              <a:t>nâng</a:t>
            </a:r>
            <a:r>
              <a:rPr lang="en-SG" sz="1300" dirty="0" smtClean="0">
                <a:solidFill>
                  <a:srgbClr val="FF0000"/>
                </a:solidFill>
                <a:latin typeface="Times New Roman" panose="02020603050405020304" pitchFamily="18" charset="0"/>
                <a:cs typeface="Times New Roman" panose="02020603050405020304" pitchFamily="18" charset="0"/>
              </a:rPr>
              <a:t>.</a:t>
            </a:r>
            <a:endParaRPr lang="en-SG"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0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Cơ</a:t>
            </a:r>
            <a:r>
              <a:rPr lang="en-US" altLang="ko-KR" b="1" dirty="0"/>
              <a:t> </a:t>
            </a:r>
            <a:r>
              <a:rPr lang="en-US" altLang="ko-KR" b="1" dirty="0" err="1"/>
              <a:t>chế</a:t>
            </a:r>
            <a:r>
              <a:rPr lang="en-US" altLang="ko-KR" b="1" dirty="0"/>
              <a:t> </a:t>
            </a:r>
            <a:r>
              <a:rPr lang="en-US" altLang="ko-KR" b="1" dirty="0" err="1"/>
              <a:t>bệnh</a:t>
            </a:r>
            <a:r>
              <a:rPr lang="en-US" altLang="ko-KR" b="1" dirty="0"/>
              <a:t> </a:t>
            </a:r>
            <a:r>
              <a:rPr lang="en-US" altLang="ko-KR" b="1" dirty="0" err="1" smtClean="0"/>
              <a:t>sinh</a:t>
            </a:r>
            <a:endParaRPr lang="ko-KR" altLang="en-US" b="1" dirty="0"/>
          </a:p>
        </p:txBody>
      </p:sp>
    </p:spTree>
    <p:extLst>
      <p:ext uri="{BB962C8B-B14F-4D97-AF65-F5344CB8AC3E}">
        <p14:creationId xmlns:p14="http://schemas.microsoft.com/office/powerpoint/2010/main" val="3163795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2199</TotalTime>
  <Words>5260</Words>
  <Application>Microsoft Office PowerPoint</Application>
  <PresentationFormat>On-screen Show (16:9)</PresentationFormat>
  <Paragraphs>453</Paragraphs>
  <Slides>46</Slides>
  <Notes>17</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60" baseType="lpstr">
      <vt:lpstr>Arial Unicode MS</vt:lpstr>
      <vt:lpstr>맑은 고딕</vt:lpstr>
      <vt:lpstr>Arial</vt:lpstr>
      <vt:lpstr>Calibri</vt:lpstr>
      <vt:lpstr>Euphemia</vt:lpstr>
      <vt:lpstr>MS Mincho</vt:lpstr>
      <vt:lpstr>Symbol</vt:lpstr>
      <vt:lpstr>Tahoma</vt:lpstr>
      <vt:lpstr>Times New Roman</vt:lpstr>
      <vt:lpstr>Wingdings</vt:lpstr>
      <vt:lpstr>Cover and End Slide Master</vt:lpstr>
      <vt:lpstr>Contents Slide Master</vt:lpstr>
      <vt:lpstr>Section Break Slide Master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Mai Hoàng Việt Linh</cp:lastModifiedBy>
  <cp:revision>212</cp:revision>
  <dcterms:created xsi:type="dcterms:W3CDTF">2016-12-05T23:26:54Z</dcterms:created>
  <dcterms:modified xsi:type="dcterms:W3CDTF">2020-11-10T14:46:42Z</dcterms:modified>
</cp:coreProperties>
</file>